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 id="268" r:id="rId7"/>
    <p:sldId id="269" r:id="rId8"/>
    <p:sldId id="270" r:id="rId9"/>
    <p:sldId id="271" r:id="rId10"/>
    <p:sldId id="272" r:id="rId11"/>
    <p:sldId id="273" r:id="rId1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12" autoAdjust="0"/>
    <p:restoredTop sz="94660"/>
  </p:normalViewPr>
  <p:slideViewPr>
    <p:cSldViewPr>
      <p:cViewPr varScale="1">
        <p:scale>
          <a:sx n="61" d="100"/>
          <a:sy n="61" d="100"/>
        </p:scale>
        <p:origin x="-2694"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89948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98113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52253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519795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B812D5-0850-45C9-8AFA-E2E5287F9E4E}" type="datetimeFigureOut">
              <a:rPr lang="en-US" smtClean="0"/>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84069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B812D5-0850-45C9-8AFA-E2E5287F9E4E}" type="datetimeFigureOut">
              <a:rPr lang="en-US" smtClean="0"/>
              <a:t>9/9/2011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373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B812D5-0850-45C9-8AFA-E2E5287F9E4E}" type="datetimeFigureOut">
              <a:rPr lang="en-US" smtClean="0"/>
              <a:t>9/9/2011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45387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B812D5-0850-45C9-8AFA-E2E5287F9E4E}" type="datetimeFigureOut">
              <a:rPr lang="en-US" smtClean="0"/>
              <a:t>9/9/2011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16519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812D5-0850-45C9-8AFA-E2E5287F9E4E}" type="datetimeFigureOut">
              <a:rPr lang="en-US" smtClean="0"/>
              <a:t>9/9/2011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85233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812D5-0850-45C9-8AFA-E2E5287F9E4E}" type="datetimeFigureOut">
              <a:rPr lang="en-US" smtClean="0"/>
              <a:t>9/9/2011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65110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812D5-0850-45C9-8AFA-E2E5287F9E4E}" type="datetimeFigureOut">
              <a:rPr lang="en-US" smtClean="0"/>
              <a:t>9/9/2011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61653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6B812D5-0850-45C9-8AFA-E2E5287F9E4E}" type="datetimeFigureOut">
              <a:rPr lang="en-US" smtClean="0"/>
              <a:t>9/9/2011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2346F43-396E-4FCB-8B67-F10BB6B04306}" type="slidenum">
              <a:rPr lang="en-US" smtClean="0"/>
              <a:t>‹#›</a:t>
            </a:fld>
            <a:endParaRPr lang="en-US"/>
          </a:p>
        </p:txBody>
      </p:sp>
    </p:spTree>
    <p:extLst>
      <p:ext uri="{BB962C8B-B14F-4D97-AF65-F5344CB8AC3E}">
        <p14:creationId xmlns:p14="http://schemas.microsoft.com/office/powerpoint/2010/main" val="393039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png"/><Relationship Id="rId10" Type="http://schemas.openxmlformats.org/officeDocument/2006/relationships/image" Target="../media/image44.png"/><Relationship Id="rId4" Type="http://schemas.openxmlformats.org/officeDocument/2006/relationships/image" Target="../media/image38.png"/><Relationship Id="rId9" Type="http://schemas.openxmlformats.org/officeDocument/2006/relationships/image" Target="../media/image43.png"/></Relationships>
</file>

<file path=ppt/slides/_rels/slide11.xml.rels><?xml version="1.0" encoding="UTF-8" standalone="yes"?>
<Relationships xmlns="http://schemas.openxmlformats.org/package/2006/relationships"><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png"/><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_rels/slide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66184"/>
            <a:ext cx="6477000" cy="548216"/>
          </a:xfrm>
        </p:spPr>
        <p:txBody>
          <a:bodyPr>
            <a:normAutofit fontScale="90000"/>
          </a:bodyPr>
          <a:lstStyle/>
          <a:p>
            <a:r>
              <a:rPr lang="en-US" dirty="0" smtClean="0"/>
              <a:t>Factoring is Awesome</a:t>
            </a:r>
            <a:br>
              <a:rPr lang="en-US" dirty="0" smtClean="0"/>
            </a:br>
            <a:r>
              <a:rPr lang="en-US" sz="1300" dirty="0" smtClean="0"/>
              <a:t>9/6/11 (from random tests that I don’t care to disclose at 3:00 am but I still want to credit them)</a:t>
            </a:r>
            <a:endParaRPr lang="en-US" sz="1300"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a:xfrm>
                <a:off x="381000" y="1219200"/>
                <a:ext cx="6019800" cy="7543800"/>
              </a:xfrm>
            </p:spPr>
            <p:txBody>
              <a:bodyPr>
                <a:normAutofit/>
              </a:bodyPr>
              <a:lstStyle/>
              <a:p>
                <a:pPr marL="350838" indent="-350838">
                  <a:buFont typeface="+mj-lt"/>
                  <a:buAutoNum type="arabicPeriod"/>
                </a:pPr>
                <a:r>
                  <a:rPr lang="en-US" sz="1800" dirty="0" smtClean="0"/>
                  <a:t>From AOPS. If </a:t>
                </a:r>
                <a14:m>
                  <m:oMath xmlns:m="http://schemas.openxmlformats.org/officeDocument/2006/math">
                    <m:r>
                      <a:rPr lang="en-US" sz="2400" b="0" i="1" smtClean="0">
                        <a:latin typeface="Cambria Math"/>
                      </a:rPr>
                      <m:t>𝑥</m:t>
                    </m:r>
                    <m:r>
                      <a:rPr lang="en-US" sz="2400" b="0" i="1" smtClean="0">
                        <a:latin typeface="Cambria Math"/>
                      </a:rPr>
                      <m:t>+</m:t>
                    </m:r>
                    <m:f>
                      <m:fPr>
                        <m:ctrlPr>
                          <a:rPr lang="en-US" sz="2400" b="0" i="1" smtClean="0">
                            <a:latin typeface="Cambria Math"/>
                          </a:rPr>
                        </m:ctrlPr>
                      </m:fPr>
                      <m:num>
                        <m:r>
                          <a:rPr lang="en-US" sz="2400" b="0" i="1" smtClean="0">
                            <a:latin typeface="Cambria Math"/>
                          </a:rPr>
                          <m:t>1</m:t>
                        </m:r>
                      </m:num>
                      <m:den>
                        <m:r>
                          <a:rPr lang="en-US" sz="2400" b="0" i="1" smtClean="0">
                            <a:latin typeface="Cambria Math"/>
                          </a:rPr>
                          <m:t>𝑥</m:t>
                        </m:r>
                      </m:den>
                    </m:f>
                    <m:r>
                      <a:rPr lang="en-US" sz="2400" b="0" i="1" smtClean="0">
                        <a:latin typeface="Cambria Math"/>
                        <a:ea typeface="Cambria Math"/>
                      </a:rPr>
                      <m:t>=3</m:t>
                    </m:r>
                  </m:oMath>
                </a14:m>
                <a:r>
                  <a:rPr lang="en-US" sz="2400" dirty="0" smtClean="0"/>
                  <a:t>, </a:t>
                </a:r>
                <a:r>
                  <a:rPr lang="en-US" sz="1800" dirty="0" smtClean="0"/>
                  <a:t>find</a:t>
                </a:r>
                <a:r>
                  <a:rPr lang="en-US" sz="2400" dirty="0" smtClean="0"/>
                  <a:t> </a:t>
                </a:r>
                <a14:m>
                  <m:oMath xmlns:m="http://schemas.openxmlformats.org/officeDocument/2006/math">
                    <m:sSup>
                      <m:sSupPr>
                        <m:ctrlPr>
                          <a:rPr lang="en-US" sz="2400" i="1" smtClean="0">
                            <a:latin typeface="Cambria Math"/>
                          </a:rPr>
                        </m:ctrlPr>
                      </m:sSupPr>
                      <m:e>
                        <m:r>
                          <a:rPr lang="en-US" sz="2400" b="0" i="1" smtClean="0">
                            <a:latin typeface="Cambria Math"/>
                          </a:rPr>
                          <m:t>𝑥</m:t>
                        </m:r>
                      </m:e>
                      <m:sup>
                        <m:r>
                          <a:rPr lang="en-US" sz="2400" b="0" i="1" smtClean="0">
                            <a:latin typeface="Cambria Math"/>
                          </a:rPr>
                          <m:t>2</m:t>
                        </m:r>
                      </m:sup>
                    </m:sSup>
                    <m:r>
                      <a:rPr lang="en-US" sz="2400" b="0" i="1" smtClean="0">
                        <a:latin typeface="Cambria Math"/>
                      </a:rPr>
                      <m:t>+</m:t>
                    </m:r>
                    <m:f>
                      <m:fPr>
                        <m:ctrlPr>
                          <a:rPr lang="en-US" sz="2400" b="0" i="1" smtClean="0">
                            <a:latin typeface="Cambria Math"/>
                          </a:rPr>
                        </m:ctrlPr>
                      </m:fPr>
                      <m:num>
                        <m:r>
                          <a:rPr lang="en-US" sz="2400" b="0" i="1" smtClean="0">
                            <a:latin typeface="Cambria Math"/>
                          </a:rPr>
                          <m:t>1</m:t>
                        </m:r>
                      </m:num>
                      <m:den>
                        <m:sSup>
                          <m:sSupPr>
                            <m:ctrlPr>
                              <a:rPr lang="en-US" sz="2400" b="0" i="1" smtClean="0">
                                <a:latin typeface="Cambria Math"/>
                              </a:rPr>
                            </m:ctrlPr>
                          </m:sSupPr>
                          <m:e>
                            <m:r>
                              <a:rPr lang="en-US" sz="2400" b="0" i="1" smtClean="0">
                                <a:latin typeface="Cambria Math"/>
                              </a:rPr>
                              <m:t>𝑥</m:t>
                            </m:r>
                          </m:e>
                          <m:sup>
                            <m:r>
                              <a:rPr lang="en-US" sz="2400" b="0" i="1" smtClean="0">
                                <a:latin typeface="Cambria Math"/>
                              </a:rPr>
                              <m:t>2</m:t>
                            </m:r>
                          </m:sup>
                        </m:sSup>
                      </m:den>
                    </m:f>
                  </m:oMath>
                </a14:m>
                <a:r>
                  <a:rPr lang="en-US" sz="2400" dirty="0" smtClean="0"/>
                  <a:t>.</a:t>
                </a:r>
              </a:p>
              <a:p>
                <a:pPr marL="350838" indent="-350838">
                  <a:buFont typeface="+mj-lt"/>
                  <a:buAutoNum type="arabicPeriod"/>
                </a:pPr>
                <a:endParaRPr lang="en-US" sz="1800" dirty="0"/>
              </a:p>
              <a:p>
                <a:pPr marL="350838" indent="-350838">
                  <a:buFont typeface="+mj-lt"/>
                  <a:buAutoNum type="arabicPeriod"/>
                </a:pPr>
                <a:endParaRPr lang="en-US" sz="1800" dirty="0" smtClean="0"/>
              </a:p>
              <a:p>
                <a:pPr marL="350838" indent="-350838">
                  <a:buFont typeface="+mj-lt"/>
                  <a:buAutoNum type="arabicPeriod"/>
                </a:pPr>
                <a:r>
                  <a:rPr lang="en-US" sz="1800" dirty="0" smtClean="0"/>
                  <a:t>If </a:t>
                </a:r>
                <a14:m>
                  <m:oMath xmlns:m="http://schemas.openxmlformats.org/officeDocument/2006/math">
                    <m:f>
                      <m:fPr>
                        <m:ctrlPr>
                          <a:rPr lang="en-US" sz="2400" i="1" smtClean="0">
                            <a:latin typeface="Cambria Math"/>
                          </a:rPr>
                        </m:ctrlPr>
                      </m:fPr>
                      <m:num>
                        <m:r>
                          <a:rPr lang="en-US" sz="2400" b="0" i="1" smtClean="0">
                            <a:latin typeface="Cambria Math"/>
                          </a:rPr>
                          <m:t>1</m:t>
                        </m:r>
                      </m:num>
                      <m:den>
                        <m:r>
                          <a:rPr lang="en-US" sz="2400" b="0" i="1" smtClean="0">
                            <a:latin typeface="Cambria Math"/>
                          </a:rPr>
                          <m:t>𝐴</m:t>
                        </m:r>
                      </m:den>
                    </m:f>
                    <m:r>
                      <a:rPr lang="en-US" sz="2400" b="0" i="0" smtClean="0">
                        <a:latin typeface="Cambria Math"/>
                      </a:rPr>
                      <m:t>+</m:t>
                    </m:r>
                    <m:f>
                      <m:fPr>
                        <m:ctrlPr>
                          <a:rPr lang="en-US" sz="2400" b="0" i="1" smtClean="0">
                            <a:latin typeface="Cambria Math"/>
                          </a:rPr>
                        </m:ctrlPr>
                      </m:fPr>
                      <m:num>
                        <m:r>
                          <a:rPr lang="en-US" sz="2400" b="0" i="1" smtClean="0">
                            <a:latin typeface="Cambria Math"/>
                          </a:rPr>
                          <m:t>1</m:t>
                        </m:r>
                      </m:num>
                      <m:den>
                        <m:r>
                          <a:rPr lang="en-US" sz="2400" b="0" i="1" smtClean="0">
                            <a:latin typeface="Cambria Math"/>
                          </a:rPr>
                          <m:t>𝐵</m:t>
                        </m:r>
                      </m:den>
                    </m:f>
                  </m:oMath>
                </a14:m>
                <a:r>
                  <a:rPr lang="en-US" sz="1800" dirty="0" smtClean="0"/>
                  <a:t> if A + B = 6 and AB = 3.</a:t>
                </a:r>
                <a:endParaRPr lang="en-US" sz="1800" dirty="0"/>
              </a:p>
              <a:p>
                <a:pPr marL="350838" indent="-350838">
                  <a:buFont typeface="+mj-lt"/>
                  <a:buAutoNum type="arabicPeriod"/>
                </a:pPr>
                <a:endParaRPr lang="en-US" sz="1800" dirty="0" smtClean="0"/>
              </a:p>
              <a:p>
                <a:pPr marL="350838" indent="-350838">
                  <a:buFont typeface="+mj-lt"/>
                  <a:buAutoNum type="arabicPeriod"/>
                </a:pPr>
                <a:endParaRPr lang="en-US" sz="1800" dirty="0"/>
              </a:p>
              <a:p>
                <a:pPr marL="350838" indent="-350838">
                  <a:buFont typeface="+mj-lt"/>
                  <a:buAutoNum type="arabicPeriod"/>
                </a:pPr>
                <a:endParaRPr lang="en-US" sz="1800" dirty="0" smtClean="0"/>
              </a:p>
              <a:p>
                <a:pPr marL="350838" indent="-350838">
                  <a:buFont typeface="+mj-lt"/>
                  <a:buAutoNum type="arabicPeriod"/>
                </a:pPr>
                <a:r>
                  <a:rPr lang="en-US" sz="1800" dirty="0" smtClean="0"/>
                  <a:t>Given that 9876</a:t>
                </a:r>
                <a:r>
                  <a:rPr lang="en-US" sz="1800" baseline="30000" dirty="0" smtClean="0"/>
                  <a:t>2</a:t>
                </a:r>
                <a:r>
                  <a:rPr lang="en-US" sz="1800" dirty="0" smtClean="0"/>
                  <a:t> = </a:t>
                </a:r>
                <a:r>
                  <a:rPr lang="en-US" sz="1800" dirty="0" smtClean="0"/>
                  <a:t>97535376</a:t>
                </a:r>
                <a:r>
                  <a:rPr lang="en-US" sz="1800" dirty="0" smtClean="0"/>
                  <a:t>, find 9877</a:t>
                </a:r>
                <a:r>
                  <a:rPr lang="en-US" sz="1800" baseline="30000" dirty="0" smtClean="0"/>
                  <a:t>2</a:t>
                </a:r>
                <a:r>
                  <a:rPr lang="en-US" sz="1800" dirty="0" smtClean="0"/>
                  <a:t>.</a:t>
                </a:r>
                <a:endParaRPr lang="en-US" sz="1800" dirty="0"/>
              </a:p>
              <a:p>
                <a:pPr marL="0" indent="0">
                  <a:buNone/>
                </a:pPr>
                <a:endParaRPr lang="en-US" sz="1800" dirty="0" smtClean="0"/>
              </a:p>
              <a:p>
                <a:pPr marL="514350" indent="-514350">
                  <a:buFont typeface="+mj-lt"/>
                  <a:buAutoNum type="arabicPeriod"/>
                </a:pPr>
                <a:endParaRPr lang="en-US" sz="1800" dirty="0" smtClean="0"/>
              </a:p>
              <a:p>
                <a:pPr>
                  <a:buFont typeface="+mj-lt"/>
                  <a:buAutoNum type="arabicPeriod" startAt="4"/>
                </a:pPr>
                <a:endParaRPr lang="en-US" sz="1800" dirty="0" smtClean="0"/>
              </a:p>
              <a:p>
                <a:pPr>
                  <a:buFont typeface="+mj-lt"/>
                  <a:buAutoNum type="arabicPeriod" startAt="4"/>
                </a:pPr>
                <a:r>
                  <a:rPr lang="en-US" sz="1800" dirty="0" smtClean="0"/>
                  <a:t>Factor </a:t>
                </a:r>
                <a:r>
                  <a:rPr lang="en-US" sz="1800" dirty="0"/>
                  <a:t>completely: x</a:t>
                </a:r>
                <a:r>
                  <a:rPr lang="en-US" sz="1800" baseline="30000" dirty="0"/>
                  <a:t>2 </a:t>
                </a:r>
                <a:r>
                  <a:rPr lang="en-US" sz="1800" dirty="0"/>
                  <a:t>+ 2mn – m</a:t>
                </a:r>
                <a:r>
                  <a:rPr lang="en-US" sz="1800" baseline="30000" dirty="0"/>
                  <a:t>2</a:t>
                </a:r>
                <a:r>
                  <a:rPr lang="en-US" sz="1800" dirty="0"/>
                  <a:t> – </a:t>
                </a:r>
                <a:r>
                  <a:rPr lang="en-US" sz="1800" dirty="0" smtClean="0"/>
                  <a:t>n</a:t>
                </a:r>
                <a:r>
                  <a:rPr lang="en-US" sz="1800" baseline="30000" dirty="0" smtClean="0"/>
                  <a:t>2</a:t>
                </a:r>
                <a:r>
                  <a:rPr lang="en-US" sz="1800" dirty="0" smtClean="0"/>
                  <a:t>.</a:t>
                </a:r>
              </a:p>
              <a:p>
                <a:pPr>
                  <a:buFont typeface="+mj-lt"/>
                  <a:buAutoNum type="arabicPeriod" startAt="4"/>
                </a:pPr>
                <a:endParaRPr lang="en-US" sz="1800" dirty="0"/>
              </a:p>
              <a:p>
                <a:pPr>
                  <a:buFont typeface="+mj-lt"/>
                  <a:buAutoNum type="arabicPeriod" startAt="4"/>
                </a:pPr>
                <a:endParaRPr lang="en-US" sz="1800" dirty="0"/>
              </a:p>
              <a:p>
                <a:pPr>
                  <a:buFont typeface="+mj-lt"/>
                  <a:buAutoNum type="arabicPeriod" startAt="4"/>
                </a:pPr>
                <a:endParaRPr lang="en-US" sz="1800" dirty="0" smtClean="0"/>
              </a:p>
              <a:p>
                <a:pPr>
                  <a:buFont typeface="+mj-lt"/>
                  <a:buAutoNum type="arabicPeriod" startAt="4"/>
                </a:pPr>
                <a:endParaRPr lang="en-US" sz="1800" dirty="0" smtClean="0"/>
              </a:p>
              <a:p>
                <a:pPr>
                  <a:buFont typeface="+mj-lt"/>
                  <a:buAutoNum type="arabicPeriod" startAt="4"/>
                </a:pPr>
                <a:r>
                  <a:rPr lang="en-US" sz="1800" dirty="0" smtClean="0"/>
                  <a:t>If x + y = 4 and </a:t>
                </a:r>
                <a:r>
                  <a:rPr lang="en-US" sz="1800" dirty="0" err="1" smtClean="0"/>
                  <a:t>xy</a:t>
                </a:r>
                <a:r>
                  <a:rPr lang="en-US" sz="1800" dirty="0" smtClean="0"/>
                  <a:t> = 2, then find x</a:t>
                </a:r>
                <a:r>
                  <a:rPr lang="en-US" sz="1800" baseline="30000" dirty="0" smtClean="0"/>
                  <a:t>6</a:t>
                </a:r>
                <a:r>
                  <a:rPr lang="en-US" sz="1800" dirty="0" smtClean="0"/>
                  <a:t> + y</a:t>
                </a:r>
                <a:r>
                  <a:rPr lang="en-US" sz="1800" baseline="30000" dirty="0" smtClean="0"/>
                  <a:t>6</a:t>
                </a:r>
                <a:r>
                  <a:rPr lang="en-US" sz="1800" dirty="0" smtClean="0"/>
                  <a:t>.</a:t>
                </a:r>
              </a:p>
              <a:p>
                <a:pPr>
                  <a:buFont typeface="+mj-lt"/>
                  <a:buAutoNum type="arabicPeriod" startAt="4"/>
                </a:pPr>
                <a:endParaRPr lang="en-US" sz="1800" dirty="0"/>
              </a:p>
              <a:p>
                <a:pPr>
                  <a:buFont typeface="+mj-lt"/>
                  <a:buAutoNum type="arabicPeriod" startAt="4"/>
                </a:pPr>
                <a:endParaRPr lang="en-US" sz="1800" dirty="0" smtClean="0"/>
              </a:p>
              <a:p>
                <a:pPr>
                  <a:buFont typeface="+mj-lt"/>
                  <a:buAutoNum type="arabicPeriod" startAt="4"/>
                </a:pPr>
                <a:endParaRPr lang="en-US" sz="1800" dirty="0"/>
              </a:p>
              <a:p>
                <a:pPr marL="0" indent="0">
                  <a:buNone/>
                </a:pPr>
                <a:endParaRPr lang="en-US" sz="1800" dirty="0"/>
              </a:p>
              <a:p>
                <a:pPr>
                  <a:buFont typeface="+mj-lt"/>
                  <a:buAutoNum type="arabicPeriod" startAt="4"/>
                </a:pPr>
                <a:endParaRPr lang="en-US" sz="1800" dirty="0" smtClean="0"/>
              </a:p>
              <a:p>
                <a:pPr>
                  <a:buFont typeface="+mj-lt"/>
                  <a:buAutoNum type="arabicPeriod" startAt="4"/>
                </a:pPr>
                <a:endParaRPr lang="en-US" sz="1800" dirty="0" smtClean="0"/>
              </a:p>
            </p:txBody>
          </p:sp>
        </mc:Choice>
        <mc:Fallback>
          <p:sp>
            <p:nvSpPr>
              <p:cNvPr id="5" name="Content Placeholder 4"/>
              <p:cNvSpPr>
                <a:spLocks noGrp="1" noRot="1" noChangeAspect="1" noMove="1" noResize="1" noEditPoints="1" noAdjustHandles="1" noChangeArrowheads="1" noChangeShapeType="1" noTextEdit="1"/>
              </p:cNvSpPr>
              <p:nvPr>
                <p:ph idx="1"/>
              </p:nvPr>
            </p:nvSpPr>
            <p:spPr>
              <a:xfrm>
                <a:off x="381000" y="1219200"/>
                <a:ext cx="6019800" cy="7543800"/>
              </a:xfrm>
              <a:blipFill rotWithShape="1">
                <a:blip r:embed="rId2"/>
                <a:stretch>
                  <a:fillRect l="-912"/>
                </a:stretch>
              </a:blipFill>
            </p:spPr>
            <p:txBody>
              <a:bodyPr/>
              <a:lstStyle/>
              <a:p>
                <a:r>
                  <a:rPr lang="en-US">
                    <a:noFill/>
                  </a:rPr>
                  <a:t> </a:t>
                </a:r>
              </a:p>
            </p:txBody>
          </p:sp>
        </mc:Fallback>
      </mc:AlternateContent>
    </p:spTree>
    <p:extLst>
      <p:ext uri="{BB962C8B-B14F-4D97-AF65-F5344CB8AC3E}">
        <p14:creationId xmlns:p14="http://schemas.microsoft.com/office/powerpoint/2010/main" val="1260925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5" name="TextBox 44"/>
              <p:cNvSpPr txBox="1"/>
              <p:nvPr/>
            </p:nvSpPr>
            <p:spPr>
              <a:xfrm>
                <a:off x="4238186" y="8077200"/>
                <a:ext cx="2690287" cy="898964"/>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800" b="1" smtClean="0">
                              <a:latin typeface="Cambria Math"/>
                            </a:rPr>
                          </m:ctrlPr>
                        </m:sSupPr>
                        <m:e>
                          <m:r>
                            <a:rPr lang="en-US" sz="2800" b="1" i="0" smtClean="0">
                              <a:latin typeface="Cambria Math"/>
                            </a:rPr>
                            <m:t>𝐱</m:t>
                          </m:r>
                        </m:e>
                        <m:sup>
                          <m:r>
                            <a:rPr lang="en-US" sz="2800" b="1" i="0" smtClean="0">
                              <a:latin typeface="Cambria Math"/>
                            </a:rPr>
                            <m:t>𝟒</m:t>
                          </m:r>
                        </m:sup>
                      </m:sSup>
                      <m:r>
                        <a:rPr lang="en-US" sz="2800" b="1" i="0" smtClean="0">
                          <a:latin typeface="Cambria Math"/>
                        </a:rPr>
                        <m:t>+</m:t>
                      </m:r>
                      <m:f>
                        <m:fPr>
                          <m:ctrlPr>
                            <a:rPr lang="en-US" sz="2800" b="1" smtClean="0">
                              <a:latin typeface="Cambria Math"/>
                            </a:rPr>
                          </m:ctrlPr>
                        </m:fPr>
                        <m:num>
                          <m:r>
                            <a:rPr lang="en-US" sz="2800" b="1" i="0" smtClean="0">
                              <a:latin typeface="Cambria Math"/>
                            </a:rPr>
                            <m:t>𝟏</m:t>
                          </m:r>
                        </m:num>
                        <m:den>
                          <m:sSup>
                            <m:sSupPr>
                              <m:ctrlPr>
                                <a:rPr lang="en-US" sz="2800" b="1" smtClean="0">
                                  <a:latin typeface="Cambria Math"/>
                                </a:rPr>
                              </m:ctrlPr>
                            </m:sSupPr>
                            <m:e>
                              <m:r>
                                <a:rPr lang="en-US" sz="2800" b="1" i="0" smtClean="0">
                                  <a:latin typeface="Cambria Math"/>
                                </a:rPr>
                                <m:t>𝐱</m:t>
                              </m:r>
                            </m:e>
                            <m:sup>
                              <m:r>
                                <a:rPr lang="en-US" sz="2800" b="1" i="0" smtClean="0">
                                  <a:latin typeface="Cambria Math"/>
                                </a:rPr>
                                <m:t>𝟒</m:t>
                              </m:r>
                            </m:sup>
                          </m:sSup>
                        </m:den>
                      </m:f>
                      <m:r>
                        <a:rPr lang="en-US" sz="2800" b="1" i="0" smtClean="0">
                          <a:latin typeface="Cambria Math"/>
                        </a:rPr>
                        <m:t>=</m:t>
                      </m:r>
                      <m:r>
                        <a:rPr lang="en-US" sz="2800" b="1" i="0" smtClean="0">
                          <a:latin typeface="Cambria Math"/>
                        </a:rPr>
                        <m:t>𝟕𝟐𝟗</m:t>
                      </m:r>
                    </m:oMath>
                  </m:oMathPara>
                </a14:m>
                <a:endParaRPr lang="en-US" sz="2800" b="1" dirty="0">
                  <a:latin typeface="Lucida Console" pitchFamily="49" charset="0"/>
                </a:endParaRPr>
              </a:p>
            </p:txBody>
          </p:sp>
        </mc:Choice>
        <mc:Fallback>
          <p:sp>
            <p:nvSpPr>
              <p:cNvPr id="45" name="TextBox 44"/>
              <p:cNvSpPr txBox="1">
                <a:spLocks noRot="1" noChangeAspect="1" noMove="1" noResize="1" noEditPoints="1" noAdjustHandles="1" noChangeArrowheads="1" noChangeShapeType="1" noTextEdit="1"/>
              </p:cNvSpPr>
              <p:nvPr/>
            </p:nvSpPr>
            <p:spPr>
              <a:xfrm>
                <a:off x="4238186" y="8077200"/>
                <a:ext cx="2690287" cy="898964"/>
              </a:xfrm>
              <a:prstGeom prst="rect">
                <a:avLst/>
              </a:prstGeom>
              <a:blipFill rotWithShape="1">
                <a:blip r:embed="rId2"/>
                <a:stretch>
                  <a:fillRect/>
                </a:stretch>
              </a:blipFill>
            </p:spPr>
            <p:txBody>
              <a:bodyPr/>
              <a:lstStyle/>
              <a:p>
                <a:r>
                  <a:rPr lang="en-US">
                    <a:noFill/>
                  </a:rPr>
                  <a:t> </a:t>
                </a:r>
              </a:p>
            </p:txBody>
          </p:sp>
        </mc:Fallback>
      </mc:AlternateContent>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8"/>
                </a:pPr>
                <a:r>
                  <a:rPr lang="en-US" sz="2000" dirty="0"/>
                  <a:t>Find </a:t>
                </a:r>
                <a14:m>
                  <m:oMath xmlns:m="http://schemas.openxmlformats.org/officeDocument/2006/math">
                    <m:sSup>
                      <m:sSupPr>
                        <m:ctrlPr>
                          <a:rPr lang="en-US" sz="2400" i="1">
                            <a:latin typeface="Cambria Math"/>
                          </a:rPr>
                        </m:ctrlPr>
                      </m:sSupPr>
                      <m:e>
                        <m:r>
                          <m:rPr>
                            <m:sty m:val="p"/>
                          </m:rPr>
                          <a:rPr lang="en-US" sz="2400">
                            <a:latin typeface="Cambria Math"/>
                          </a:rPr>
                          <m:t>x</m:t>
                        </m:r>
                      </m:e>
                      <m:sup>
                        <m:r>
                          <a:rPr lang="en-US" sz="2400">
                            <a:latin typeface="Cambria Math"/>
                          </a:rPr>
                          <m:t>4</m:t>
                        </m:r>
                      </m:sup>
                    </m:sSup>
                    <m:r>
                      <a:rPr lang="en-US" sz="2400">
                        <a:latin typeface="Cambria Math"/>
                      </a:rPr>
                      <m:t>+</m:t>
                    </m:r>
                    <m:f>
                      <m:fPr>
                        <m:ctrlPr>
                          <a:rPr lang="en-US" sz="2400" i="1">
                            <a:latin typeface="Cambria Math"/>
                          </a:rPr>
                        </m:ctrlPr>
                      </m:fPr>
                      <m:num>
                        <m:r>
                          <a:rPr lang="en-US" sz="2400">
                            <a:latin typeface="Cambria Math"/>
                          </a:rPr>
                          <m:t>1</m:t>
                        </m:r>
                      </m:num>
                      <m:den>
                        <m:sSup>
                          <m:sSupPr>
                            <m:ctrlPr>
                              <a:rPr lang="en-US" sz="2400" i="1">
                                <a:latin typeface="Cambria Math"/>
                              </a:rPr>
                            </m:ctrlPr>
                          </m:sSupPr>
                          <m:e>
                            <m:r>
                              <m:rPr>
                                <m:sty m:val="p"/>
                              </m:rPr>
                              <a:rPr lang="en-US" sz="2400">
                                <a:latin typeface="Cambria Math"/>
                              </a:rPr>
                              <m:t>x</m:t>
                            </m:r>
                          </m:e>
                          <m:sup>
                            <m:r>
                              <a:rPr lang="en-US" sz="2400">
                                <a:latin typeface="Cambria Math"/>
                              </a:rPr>
                              <m:t>4</m:t>
                            </m:r>
                          </m:sup>
                        </m:sSup>
                      </m:den>
                    </m:f>
                  </m:oMath>
                </a14:m>
                <a:r>
                  <a:rPr lang="en-US" sz="2800" dirty="0"/>
                  <a:t> if </a:t>
                </a:r>
                <a14:m>
                  <m:oMath xmlns:m="http://schemas.openxmlformats.org/officeDocument/2006/math">
                    <m:r>
                      <m:rPr>
                        <m:sty m:val="p"/>
                      </m:rPr>
                      <a:rPr lang="en-US" sz="2800">
                        <a:latin typeface="Cambria Math"/>
                      </a:rPr>
                      <m:t>x</m:t>
                    </m:r>
                    <m:r>
                      <a:rPr lang="en-US" sz="2800">
                        <a:latin typeface="Cambria Math"/>
                      </a:rPr>
                      <m:t>−</m:t>
                    </m:r>
                    <m:f>
                      <m:fPr>
                        <m:ctrlPr>
                          <a:rPr lang="en-US" sz="2800" i="1">
                            <a:latin typeface="Cambria Math"/>
                          </a:rPr>
                        </m:ctrlPr>
                      </m:fPr>
                      <m:num>
                        <m:r>
                          <a:rPr lang="en-US" sz="2800">
                            <a:latin typeface="Cambria Math"/>
                          </a:rPr>
                          <m:t>1</m:t>
                        </m:r>
                      </m:num>
                      <m:den>
                        <m:r>
                          <m:rPr>
                            <m:sty m:val="p"/>
                          </m:rPr>
                          <a:rPr lang="en-US" sz="2800">
                            <a:latin typeface="Cambria Math"/>
                          </a:rPr>
                          <m:t>x</m:t>
                        </m:r>
                      </m:den>
                    </m:f>
                    <m:r>
                      <a:rPr lang="en-US" sz="2800">
                        <a:latin typeface="Cambria Math"/>
                      </a:rPr>
                      <m:t>=5</m:t>
                    </m:r>
                  </m:oMath>
                </a14:m>
                <a:r>
                  <a:rPr lang="en-US" sz="2800" dirty="0"/>
                  <a:t>.</a:t>
                </a:r>
                <a:endParaRPr lang="en-US"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42900" y="609600"/>
                <a:ext cx="6172200" cy="7086599"/>
              </a:xfrm>
              <a:blipFill rotWithShape="1">
                <a:blip r:embed="rId3"/>
                <a:stretch>
                  <a:fillRect l="-987"/>
                </a:stretch>
              </a:blipFill>
            </p:spPr>
            <p:txBody>
              <a:bodyPr/>
              <a:lstStyle/>
              <a:p>
                <a:r>
                  <a:rPr lang="en-US">
                    <a:noFill/>
                  </a:rPr>
                  <a:t> </a:t>
                </a:r>
              </a:p>
            </p:txBody>
          </p:sp>
        </mc:Fallback>
      </mc:AlternateContent>
      <p:sp>
        <p:nvSpPr>
          <p:cNvPr id="40" name="Rectangle 39"/>
          <p:cNvSpPr/>
          <p:nvPr/>
        </p:nvSpPr>
        <p:spPr>
          <a:xfrm>
            <a:off x="6081792" y="8314970"/>
            <a:ext cx="654804" cy="519038"/>
          </a:xfrm>
          <a:prstGeom prst="rect">
            <a:avLst/>
          </a:prstGeom>
          <a:noFill/>
          <a:ln w="38100">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accent5">
                  <a:lumMod val="50000"/>
                </a:schemeClr>
              </a:solidFill>
            </a:endParaRPr>
          </a:p>
        </p:txBody>
      </p:sp>
      <p:sp>
        <p:nvSpPr>
          <p:cNvPr id="12" name="TextBox 11"/>
          <p:cNvSpPr txBox="1"/>
          <p:nvPr/>
        </p:nvSpPr>
        <p:spPr>
          <a:xfrm>
            <a:off x="2438400" y="3821668"/>
            <a:ext cx="6858000" cy="369332"/>
          </a:xfrm>
          <a:prstGeom prst="rect">
            <a:avLst/>
          </a:prstGeom>
          <a:noFill/>
        </p:spPr>
        <p:txBody>
          <a:bodyPr wrap="square" rtlCol="0">
            <a:spAutoFit/>
          </a:bodyPr>
          <a:lstStyle/>
          <a:p>
            <a:pPr algn="ctr"/>
            <a:r>
              <a:rPr lang="en-US" b="1" dirty="0" smtClean="0">
                <a:solidFill>
                  <a:schemeClr val="accent6">
                    <a:lumMod val="75000"/>
                  </a:schemeClr>
                </a:solidFill>
              </a:rPr>
              <a:t>Watch the negative!</a:t>
            </a:r>
            <a:endParaRPr lang="en-US" b="1" dirty="0">
              <a:solidFill>
                <a:schemeClr val="accent6">
                  <a:lumMod val="75000"/>
                </a:schemeClr>
              </a:solidFill>
            </a:endParaRPr>
          </a:p>
        </p:txBody>
      </p:sp>
      <p:sp>
        <p:nvSpPr>
          <p:cNvPr id="18" name="TextBox 17"/>
          <p:cNvSpPr txBox="1"/>
          <p:nvPr/>
        </p:nvSpPr>
        <p:spPr>
          <a:xfrm>
            <a:off x="3581400" y="5983069"/>
            <a:ext cx="3276600" cy="646331"/>
          </a:xfrm>
          <a:prstGeom prst="rect">
            <a:avLst/>
          </a:prstGeom>
          <a:noFill/>
        </p:spPr>
        <p:txBody>
          <a:bodyPr wrap="square" rtlCol="0">
            <a:spAutoFit/>
          </a:bodyPr>
          <a:lstStyle/>
          <a:p>
            <a:pPr algn="ctr"/>
            <a:r>
              <a:rPr lang="en-US" b="1" dirty="0" smtClean="0">
                <a:solidFill>
                  <a:schemeClr val="accent2">
                    <a:lumMod val="50000"/>
                  </a:schemeClr>
                </a:solidFill>
              </a:rPr>
              <a:t>Let’s square again! Isn’t this getting much easier?</a:t>
            </a:r>
            <a:endParaRPr lang="en-US" b="1" dirty="0">
              <a:solidFill>
                <a:schemeClr val="accent2">
                  <a:lumMod val="50000"/>
                </a:schemeClr>
              </a:solidFill>
            </a:endParaRPr>
          </a:p>
        </p:txBody>
      </p:sp>
      <p:sp>
        <p:nvSpPr>
          <p:cNvPr id="16" name="TextBox 15"/>
          <p:cNvSpPr txBox="1"/>
          <p:nvPr/>
        </p:nvSpPr>
        <p:spPr>
          <a:xfrm>
            <a:off x="685800" y="1371600"/>
            <a:ext cx="5562600" cy="646331"/>
          </a:xfrm>
          <a:prstGeom prst="rect">
            <a:avLst/>
          </a:prstGeom>
          <a:noFill/>
        </p:spPr>
        <p:txBody>
          <a:bodyPr wrap="square" rtlCol="0">
            <a:spAutoFit/>
          </a:bodyPr>
          <a:lstStyle/>
          <a:p>
            <a:pPr algn="ctr"/>
            <a:r>
              <a:rPr lang="en-US" b="1" dirty="0" smtClean="0">
                <a:solidFill>
                  <a:srgbClr val="00B050"/>
                </a:solidFill>
              </a:rPr>
              <a:t>Okay. So we have to get to an x</a:t>
            </a:r>
            <a:r>
              <a:rPr lang="en-US" b="1" baseline="30000" dirty="0" smtClean="0">
                <a:solidFill>
                  <a:srgbClr val="00B050"/>
                </a:solidFill>
              </a:rPr>
              <a:t>6</a:t>
            </a:r>
            <a:r>
              <a:rPr lang="en-US" b="1" dirty="0" smtClean="0">
                <a:solidFill>
                  <a:srgbClr val="00B050"/>
                </a:solidFill>
              </a:rPr>
              <a:t> term… How do we get there??  How about we square and then square again </a:t>
            </a:r>
            <a:r>
              <a:rPr lang="en-US" b="1" dirty="0" smtClean="0">
                <a:solidFill>
                  <a:srgbClr val="00B050"/>
                </a:solidFill>
                <a:sym typeface="Wingdings" pitchFamily="2" charset="2"/>
              </a:rPr>
              <a:t></a:t>
            </a:r>
            <a:endParaRPr lang="en-US" b="1" dirty="0">
              <a:solidFill>
                <a:srgbClr val="00B050"/>
              </a:solidFill>
            </a:endParaRPr>
          </a:p>
        </p:txBody>
      </p:sp>
      <mc:AlternateContent xmlns:mc="http://schemas.openxmlformats.org/markup-compatibility/2006">
        <mc:Choice xmlns:a14="http://schemas.microsoft.com/office/drawing/2010/main" Requires="a14">
          <p:sp>
            <p:nvSpPr>
              <p:cNvPr id="31" name="TextBox 30"/>
              <p:cNvSpPr txBox="1"/>
              <p:nvPr/>
            </p:nvSpPr>
            <p:spPr>
              <a:xfrm>
                <a:off x="685800" y="2209800"/>
                <a:ext cx="2315442" cy="100457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1" smtClean="0">
                              <a:latin typeface="Cambria Math"/>
                            </a:rPr>
                          </m:ctrlPr>
                        </m:sSupPr>
                        <m:e>
                          <m:d>
                            <m:dPr>
                              <m:ctrlPr>
                                <a:rPr lang="en-US" sz="2400" b="1">
                                  <a:latin typeface="Cambria Math"/>
                                </a:rPr>
                              </m:ctrlPr>
                            </m:dPr>
                            <m:e>
                              <m:r>
                                <a:rPr lang="en-US" sz="2400" b="1" i="0">
                                  <a:latin typeface="Cambria Math"/>
                                </a:rPr>
                                <m:t>𝐱</m:t>
                              </m:r>
                              <m:r>
                                <a:rPr lang="en-US" sz="2400" b="1" i="0" smtClean="0">
                                  <a:latin typeface="Cambria Math"/>
                                </a:rPr>
                                <m:t>−</m:t>
                              </m:r>
                              <m:f>
                                <m:fPr>
                                  <m:ctrlPr>
                                    <a:rPr lang="en-US" sz="2400" b="1">
                                      <a:latin typeface="Cambria Math"/>
                                    </a:rPr>
                                  </m:ctrlPr>
                                </m:fPr>
                                <m:num>
                                  <m:r>
                                    <a:rPr lang="en-US" sz="2400" b="1" i="0" smtClean="0">
                                      <a:latin typeface="Cambria Math"/>
                                    </a:rPr>
                                    <m:t>𝟏</m:t>
                                  </m:r>
                                </m:num>
                                <m:den>
                                  <m:r>
                                    <a:rPr lang="en-US" sz="2400" b="1" i="0" smtClean="0">
                                      <a:latin typeface="Cambria Math"/>
                                    </a:rPr>
                                    <m:t>𝐱</m:t>
                                  </m:r>
                                </m:den>
                              </m:f>
                            </m:e>
                          </m:d>
                        </m:e>
                        <m:sup>
                          <m:r>
                            <a:rPr lang="en-US" sz="2400" b="1" i="0" smtClean="0">
                              <a:latin typeface="Cambria Math"/>
                            </a:rPr>
                            <m:t>𝟐</m:t>
                          </m:r>
                        </m:sup>
                      </m:sSup>
                      <m:r>
                        <a:rPr lang="en-US" sz="2400" b="1" i="0" smtClean="0">
                          <a:latin typeface="Cambria Math"/>
                        </a:rPr>
                        <m:t>=</m:t>
                      </m:r>
                      <m:sSup>
                        <m:sSupPr>
                          <m:ctrlPr>
                            <a:rPr lang="en-US" sz="2400" b="1" i="1" smtClean="0">
                              <a:latin typeface="Cambria Math"/>
                            </a:rPr>
                          </m:ctrlPr>
                        </m:sSupPr>
                        <m:e>
                          <m:r>
                            <a:rPr lang="en-US" sz="2400" b="1" i="1" smtClean="0">
                              <a:latin typeface="Cambria Math"/>
                            </a:rPr>
                            <m:t>𝟓</m:t>
                          </m:r>
                        </m:e>
                        <m:sup>
                          <m:r>
                            <a:rPr lang="en-US" sz="2400" b="1" i="1" smtClean="0">
                              <a:latin typeface="Cambria Math"/>
                            </a:rPr>
                            <m:t>𝟐</m:t>
                          </m:r>
                        </m:sup>
                      </m:sSup>
                    </m:oMath>
                  </m:oMathPara>
                </a14:m>
                <a:endParaRPr lang="en-US" sz="2400" b="1" dirty="0">
                  <a:latin typeface="Lucida Console" pitchFamily="49" charset="0"/>
                </a:endParaRPr>
              </a:p>
            </p:txBody>
          </p:sp>
        </mc:Choice>
        <mc:Fallback>
          <p:sp>
            <p:nvSpPr>
              <p:cNvPr id="31" name="TextBox 30"/>
              <p:cNvSpPr txBox="1">
                <a:spLocks noRot="1" noChangeAspect="1" noMove="1" noResize="1" noEditPoints="1" noAdjustHandles="1" noChangeArrowheads="1" noChangeShapeType="1" noTextEdit="1"/>
              </p:cNvSpPr>
              <p:nvPr/>
            </p:nvSpPr>
            <p:spPr>
              <a:xfrm>
                <a:off x="685800" y="2209800"/>
                <a:ext cx="2315442" cy="1004570"/>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2" name="TextBox 31"/>
              <p:cNvSpPr txBox="1"/>
              <p:nvPr/>
            </p:nvSpPr>
            <p:spPr>
              <a:xfrm>
                <a:off x="762000" y="3469345"/>
                <a:ext cx="4069447" cy="100457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𝟐</m:t>
                          </m:r>
                        </m:sup>
                      </m:sSup>
                      <m:r>
                        <a:rPr lang="en-US" sz="2400" b="1" i="0" smtClean="0">
                          <a:latin typeface="Cambria Math"/>
                        </a:rPr>
                        <m:t>+</m:t>
                      </m:r>
                      <m:sSup>
                        <m:sSupPr>
                          <m:ctrlPr>
                            <a:rPr lang="en-US" sz="2400" b="1" smtClean="0">
                              <a:latin typeface="Cambria Math"/>
                            </a:rPr>
                          </m:ctrlPr>
                        </m:sSupPr>
                        <m:e>
                          <m:d>
                            <m:dPr>
                              <m:ctrlPr>
                                <a:rPr lang="en-US" sz="2400" b="1" smtClean="0">
                                  <a:latin typeface="Cambria Math"/>
                                </a:rPr>
                              </m:ctrlPr>
                            </m:dPr>
                            <m:e>
                              <m:f>
                                <m:fPr>
                                  <m:ctrlPr>
                                    <a:rPr lang="en-US" sz="2400" b="1" smtClean="0">
                                      <a:latin typeface="Cambria Math"/>
                                    </a:rPr>
                                  </m:ctrlPr>
                                </m:fPr>
                                <m:num>
                                  <m:r>
                                    <a:rPr lang="en-US" sz="2400" b="1" i="0" smtClean="0">
                                      <a:latin typeface="Cambria Math"/>
                                    </a:rPr>
                                    <m:t>𝟏</m:t>
                                  </m:r>
                                </m:num>
                                <m:den>
                                  <m:r>
                                    <a:rPr lang="en-US" sz="2400" b="1" i="0" smtClean="0">
                                      <a:latin typeface="Cambria Math"/>
                                    </a:rPr>
                                    <m:t>𝐱</m:t>
                                  </m:r>
                                </m:den>
                              </m:f>
                            </m:e>
                          </m:d>
                        </m:e>
                        <m:sup>
                          <m:r>
                            <a:rPr lang="en-US" sz="2400" b="1" i="0" smtClean="0">
                              <a:latin typeface="Cambria Math"/>
                            </a:rPr>
                            <m:t>𝟐</m:t>
                          </m:r>
                        </m:sup>
                      </m:sSup>
                      <m:r>
                        <a:rPr lang="en-US" sz="2400" b="1" i="0" smtClean="0">
                          <a:latin typeface="Cambria Math"/>
                        </a:rPr>
                        <m:t>−</m:t>
                      </m:r>
                      <m:r>
                        <a:rPr lang="en-US" sz="2400" b="1" i="0" smtClean="0">
                          <a:latin typeface="Cambria Math"/>
                        </a:rPr>
                        <m:t>𝟐</m:t>
                      </m:r>
                      <m:r>
                        <a:rPr lang="en-US" sz="2400" b="1" i="0" smtClean="0">
                          <a:latin typeface="Cambria Math"/>
                        </a:rPr>
                        <m:t>(</m:t>
                      </m:r>
                      <m:r>
                        <a:rPr lang="en-US" sz="2400" b="1" i="0" smtClean="0">
                          <a:latin typeface="Cambria Math"/>
                        </a:rPr>
                        <m:t>𝐱</m:t>
                      </m:r>
                      <m:r>
                        <a:rPr lang="en-US" sz="2400" b="1" i="0" smtClean="0">
                          <a:latin typeface="Cambria Math"/>
                        </a:rPr>
                        <m:t>)</m:t>
                      </m:r>
                      <m:d>
                        <m:dPr>
                          <m:ctrlPr>
                            <a:rPr lang="en-US" sz="2400" b="1" smtClean="0">
                              <a:latin typeface="Cambria Math"/>
                            </a:rPr>
                          </m:ctrlPr>
                        </m:dPr>
                        <m:e>
                          <m:f>
                            <m:fPr>
                              <m:ctrlPr>
                                <a:rPr lang="en-US" sz="2400" b="1" smtClean="0">
                                  <a:latin typeface="Cambria Math"/>
                                </a:rPr>
                              </m:ctrlPr>
                            </m:fPr>
                            <m:num>
                              <m:r>
                                <a:rPr lang="en-US" sz="2400" b="1" i="0" smtClean="0">
                                  <a:latin typeface="Cambria Math"/>
                                </a:rPr>
                                <m:t>𝟏</m:t>
                              </m:r>
                            </m:num>
                            <m:den>
                              <m:r>
                                <a:rPr lang="en-US" sz="2400" b="1" i="0" smtClean="0">
                                  <a:latin typeface="Cambria Math"/>
                                </a:rPr>
                                <m:t>𝐱</m:t>
                              </m:r>
                            </m:den>
                          </m:f>
                        </m:e>
                      </m:d>
                      <m:r>
                        <a:rPr lang="en-US" sz="2400" b="1" i="0" smtClean="0">
                          <a:latin typeface="Cambria Math"/>
                        </a:rPr>
                        <m:t>=</m:t>
                      </m:r>
                      <m:r>
                        <a:rPr lang="en-US" sz="2400" b="1" i="0" smtClean="0">
                          <a:latin typeface="Cambria Math"/>
                        </a:rPr>
                        <m:t>𝟐𝟓</m:t>
                      </m:r>
                    </m:oMath>
                  </m:oMathPara>
                </a14:m>
                <a:endParaRPr lang="en-US" sz="2400" b="1" dirty="0">
                  <a:latin typeface="Lucida Console" pitchFamily="49" charset="0"/>
                </a:endParaRPr>
              </a:p>
            </p:txBody>
          </p:sp>
        </mc:Choice>
        <mc:Fallback>
          <p:sp>
            <p:nvSpPr>
              <p:cNvPr id="32" name="TextBox 31"/>
              <p:cNvSpPr txBox="1">
                <a:spLocks noRot="1" noChangeAspect="1" noMove="1" noResize="1" noEditPoints="1" noAdjustHandles="1" noChangeArrowheads="1" noChangeShapeType="1" noTextEdit="1"/>
              </p:cNvSpPr>
              <p:nvPr/>
            </p:nvSpPr>
            <p:spPr>
              <a:xfrm>
                <a:off x="762000" y="3469345"/>
                <a:ext cx="4069447" cy="1004570"/>
              </a:xfrm>
              <a:prstGeom prst="rect">
                <a:avLst/>
              </a:prstGeom>
              <a:blipFill rotWithShape="1">
                <a:blip r:embed="rId5"/>
                <a:stretch>
                  <a:fillRect/>
                </a:stretch>
              </a:blipFill>
            </p:spPr>
            <p:txBody>
              <a:bodyPr/>
              <a:lstStyle/>
              <a:p>
                <a:r>
                  <a:rPr lang="en-US">
                    <a:noFill/>
                  </a:rPr>
                  <a:t> </a:t>
                </a:r>
              </a:p>
            </p:txBody>
          </p:sp>
        </mc:Fallback>
      </mc:AlternateContent>
      <p:cxnSp>
        <p:nvCxnSpPr>
          <p:cNvPr id="34" name="Straight Connector 33"/>
          <p:cNvCxnSpPr/>
          <p:nvPr/>
        </p:nvCxnSpPr>
        <p:spPr>
          <a:xfrm>
            <a:off x="3024277" y="3618118"/>
            <a:ext cx="885645" cy="776431"/>
          </a:xfrm>
          <a:prstGeom prst="line">
            <a:avLst/>
          </a:prstGeom>
        </p:spPr>
        <p:style>
          <a:lnRef idx="2">
            <a:schemeClr val="accent4"/>
          </a:lnRef>
          <a:fillRef idx="0">
            <a:schemeClr val="accent4"/>
          </a:fillRef>
          <a:effectRef idx="1">
            <a:schemeClr val="accent4"/>
          </a:effectRef>
          <a:fontRef idx="minor">
            <a:schemeClr val="tx1"/>
          </a:fontRef>
        </p:style>
      </p:cxnSp>
      <mc:AlternateContent xmlns:mc="http://schemas.openxmlformats.org/markup-compatibility/2006">
        <mc:Choice xmlns:a14="http://schemas.microsoft.com/office/drawing/2010/main" Requires="a14">
          <p:sp>
            <p:nvSpPr>
              <p:cNvPr id="35" name="TextBox 34"/>
              <p:cNvSpPr txBox="1"/>
              <p:nvPr/>
            </p:nvSpPr>
            <p:spPr>
              <a:xfrm>
                <a:off x="280261" y="4861301"/>
                <a:ext cx="2698687" cy="783804"/>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𝟐</m:t>
                          </m:r>
                        </m:sup>
                      </m:sSup>
                      <m:r>
                        <a:rPr lang="en-US" sz="2400" b="1" i="0" smtClean="0">
                          <a:latin typeface="Cambria Math"/>
                        </a:rPr>
                        <m:t>+</m:t>
                      </m:r>
                      <m:f>
                        <m:fPr>
                          <m:ctrlPr>
                            <a:rPr lang="en-US" sz="2400" b="1" smtClean="0">
                              <a:latin typeface="Cambria Math"/>
                            </a:rPr>
                          </m:ctrlPr>
                        </m:fPr>
                        <m:num>
                          <m:r>
                            <a:rPr lang="en-US" sz="2400" b="1" i="0" smtClean="0">
                              <a:latin typeface="Cambria Math"/>
                            </a:rPr>
                            <m:t>𝟏</m:t>
                          </m:r>
                        </m:num>
                        <m:den>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𝟐</m:t>
                              </m:r>
                            </m:sup>
                          </m:sSup>
                        </m:den>
                      </m:f>
                      <m:r>
                        <a:rPr lang="en-US" sz="2400" b="1" i="0" smtClean="0">
                          <a:latin typeface="Cambria Math"/>
                        </a:rPr>
                        <m:t>−</m:t>
                      </m:r>
                      <m:r>
                        <a:rPr lang="en-US" sz="2400" b="1" i="0" smtClean="0">
                          <a:latin typeface="Cambria Math"/>
                        </a:rPr>
                        <m:t>𝟐</m:t>
                      </m:r>
                      <m:r>
                        <a:rPr lang="en-US" sz="2400" b="1" i="0" smtClean="0">
                          <a:latin typeface="Cambria Math"/>
                        </a:rPr>
                        <m:t>=</m:t>
                      </m:r>
                      <m:r>
                        <a:rPr lang="en-US" sz="2400" b="1" i="0" smtClean="0">
                          <a:latin typeface="Cambria Math"/>
                        </a:rPr>
                        <m:t>𝟐𝟓</m:t>
                      </m:r>
                    </m:oMath>
                  </m:oMathPara>
                </a14:m>
                <a:endParaRPr lang="en-US" sz="2400" b="1" dirty="0">
                  <a:latin typeface="Lucida Console" pitchFamily="49" charset="0"/>
                </a:endParaRPr>
              </a:p>
            </p:txBody>
          </p:sp>
        </mc:Choice>
        <mc:Fallback>
          <p:sp>
            <p:nvSpPr>
              <p:cNvPr id="35" name="TextBox 34"/>
              <p:cNvSpPr txBox="1">
                <a:spLocks noRot="1" noChangeAspect="1" noMove="1" noResize="1" noEditPoints="1" noAdjustHandles="1" noChangeArrowheads="1" noChangeShapeType="1" noTextEdit="1"/>
              </p:cNvSpPr>
              <p:nvPr/>
            </p:nvSpPr>
            <p:spPr>
              <a:xfrm>
                <a:off x="280261" y="4861301"/>
                <a:ext cx="2698687" cy="783804"/>
              </a:xfrm>
              <a:prstGeom prst="rect">
                <a:avLst/>
              </a:prstGeom>
              <a:blipFill rotWithShape="1">
                <a:blip r:embed="rId6"/>
                <a:stretch>
                  <a:fillRect/>
                </a:stretch>
              </a:blipFill>
            </p:spPr>
            <p:txBody>
              <a:bodyPr/>
              <a:lstStyle/>
              <a:p>
                <a:r>
                  <a:rPr lang="en-US">
                    <a:noFill/>
                  </a:rPr>
                  <a:t> </a:t>
                </a:r>
              </a:p>
            </p:txBody>
          </p:sp>
        </mc:Fallback>
      </mc:AlternateContent>
      <p:sp>
        <p:nvSpPr>
          <p:cNvPr id="36" name="TextBox 35"/>
          <p:cNvSpPr txBox="1"/>
          <p:nvPr/>
        </p:nvSpPr>
        <p:spPr>
          <a:xfrm>
            <a:off x="3909922" y="4245776"/>
            <a:ext cx="448868" cy="523220"/>
          </a:xfrm>
          <a:prstGeom prst="rect">
            <a:avLst/>
          </a:prstGeom>
          <a:noFill/>
        </p:spPr>
        <p:txBody>
          <a:bodyPr wrap="square" rtlCol="0">
            <a:spAutoFit/>
          </a:bodyPr>
          <a:lstStyle/>
          <a:p>
            <a:r>
              <a:rPr lang="en-US" sz="2800" b="1" dirty="0" smtClean="0">
                <a:solidFill>
                  <a:schemeClr val="accent4">
                    <a:lumMod val="75000"/>
                  </a:schemeClr>
                </a:solidFill>
              </a:rPr>
              <a:t>1</a:t>
            </a:r>
            <a:endParaRPr lang="en-US" sz="2800" b="1" dirty="0">
              <a:solidFill>
                <a:schemeClr val="accent4">
                  <a:lumMod val="75000"/>
                </a:schemeClr>
              </a:solidFill>
            </a:endParaRPr>
          </a:p>
        </p:txBody>
      </p:sp>
      <mc:AlternateContent xmlns:mc="http://schemas.openxmlformats.org/markup-compatibility/2006">
        <mc:Choice xmlns:a14="http://schemas.microsoft.com/office/drawing/2010/main" Requires="a14">
          <p:sp>
            <p:nvSpPr>
              <p:cNvPr id="37" name="TextBox 36"/>
              <p:cNvSpPr txBox="1"/>
              <p:nvPr/>
            </p:nvSpPr>
            <p:spPr>
              <a:xfrm>
                <a:off x="4085786" y="4892236"/>
                <a:ext cx="2475486" cy="898964"/>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800" b="1" smtClean="0">
                              <a:latin typeface="Cambria Math"/>
                            </a:rPr>
                          </m:ctrlPr>
                        </m:sSupPr>
                        <m:e>
                          <m:r>
                            <a:rPr lang="en-US" sz="2800" b="1" i="0" smtClean="0">
                              <a:latin typeface="Cambria Math"/>
                            </a:rPr>
                            <m:t>𝐱</m:t>
                          </m:r>
                        </m:e>
                        <m:sup>
                          <m:r>
                            <a:rPr lang="en-US" sz="2800" b="1" i="0" smtClean="0">
                              <a:latin typeface="Cambria Math"/>
                            </a:rPr>
                            <m:t>𝟐</m:t>
                          </m:r>
                        </m:sup>
                      </m:sSup>
                      <m:r>
                        <a:rPr lang="en-US" sz="2800" b="1" i="0" smtClean="0">
                          <a:latin typeface="Cambria Math"/>
                        </a:rPr>
                        <m:t>+</m:t>
                      </m:r>
                      <m:f>
                        <m:fPr>
                          <m:ctrlPr>
                            <a:rPr lang="en-US" sz="2800" b="1" smtClean="0">
                              <a:latin typeface="Cambria Math"/>
                            </a:rPr>
                          </m:ctrlPr>
                        </m:fPr>
                        <m:num>
                          <m:r>
                            <a:rPr lang="en-US" sz="2800" b="1" i="0" smtClean="0">
                              <a:latin typeface="Cambria Math"/>
                            </a:rPr>
                            <m:t>𝟏</m:t>
                          </m:r>
                        </m:num>
                        <m:den>
                          <m:sSup>
                            <m:sSupPr>
                              <m:ctrlPr>
                                <a:rPr lang="en-US" sz="2800" b="1" smtClean="0">
                                  <a:latin typeface="Cambria Math"/>
                                </a:rPr>
                              </m:ctrlPr>
                            </m:sSupPr>
                            <m:e>
                              <m:r>
                                <a:rPr lang="en-US" sz="2800" b="1" i="0" smtClean="0">
                                  <a:latin typeface="Cambria Math"/>
                                </a:rPr>
                                <m:t>𝐱</m:t>
                              </m:r>
                            </m:e>
                            <m:sup>
                              <m:r>
                                <a:rPr lang="en-US" sz="2800" b="1" i="0" smtClean="0">
                                  <a:latin typeface="Cambria Math"/>
                                </a:rPr>
                                <m:t>𝟐</m:t>
                              </m:r>
                            </m:sup>
                          </m:sSup>
                        </m:den>
                      </m:f>
                      <m:r>
                        <a:rPr lang="en-US" sz="2800" b="1" i="0" smtClean="0">
                          <a:latin typeface="Cambria Math"/>
                        </a:rPr>
                        <m:t>=</m:t>
                      </m:r>
                      <m:r>
                        <a:rPr lang="en-US" sz="2800" b="1" i="0" smtClean="0">
                          <a:latin typeface="Cambria Math"/>
                        </a:rPr>
                        <m:t>𝟐𝟕</m:t>
                      </m:r>
                    </m:oMath>
                  </m:oMathPara>
                </a14:m>
                <a:endParaRPr lang="en-US" sz="2800" b="1" dirty="0">
                  <a:latin typeface="Lucida Console" pitchFamily="49" charset="0"/>
                </a:endParaRPr>
              </a:p>
            </p:txBody>
          </p:sp>
        </mc:Choice>
        <mc:Fallback>
          <p:sp>
            <p:nvSpPr>
              <p:cNvPr id="37" name="TextBox 36"/>
              <p:cNvSpPr txBox="1">
                <a:spLocks noRot="1" noChangeAspect="1" noMove="1" noResize="1" noEditPoints="1" noAdjustHandles="1" noChangeArrowheads="1" noChangeShapeType="1" noTextEdit="1"/>
              </p:cNvSpPr>
              <p:nvPr/>
            </p:nvSpPr>
            <p:spPr>
              <a:xfrm>
                <a:off x="4085786" y="4892236"/>
                <a:ext cx="2475486" cy="898964"/>
              </a:xfrm>
              <a:prstGeom prst="rect">
                <a:avLst/>
              </a:prstGeom>
              <a:blipFill rotWithShape="1">
                <a:blip r:embed="rId7"/>
                <a:stretch>
                  <a:fillRect/>
                </a:stretch>
              </a:blipFill>
            </p:spPr>
            <p:txBody>
              <a:bodyPr/>
              <a:lstStyle/>
              <a:p>
                <a:r>
                  <a:rPr lang="en-US">
                    <a:noFill/>
                  </a:rPr>
                  <a:t> </a:t>
                </a:r>
              </a:p>
            </p:txBody>
          </p:sp>
        </mc:Fallback>
      </mc:AlternateContent>
      <p:cxnSp>
        <p:nvCxnSpPr>
          <p:cNvPr id="7" name="Straight Arrow Connector 6"/>
          <p:cNvCxnSpPr/>
          <p:nvPr/>
        </p:nvCxnSpPr>
        <p:spPr>
          <a:xfrm>
            <a:off x="2956302" y="5341718"/>
            <a:ext cx="110627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mc:Choice xmlns:a14="http://schemas.microsoft.com/office/drawing/2010/main" Requires="a14">
          <p:sp>
            <p:nvSpPr>
              <p:cNvPr id="39" name="TextBox 38"/>
              <p:cNvSpPr txBox="1"/>
              <p:nvPr/>
            </p:nvSpPr>
            <p:spPr>
              <a:xfrm>
                <a:off x="685800" y="5777230"/>
                <a:ext cx="2804229" cy="100457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1" smtClean="0">
                              <a:latin typeface="Cambria Math"/>
                            </a:rPr>
                          </m:ctrlPr>
                        </m:sSupPr>
                        <m:e>
                          <m:d>
                            <m:dPr>
                              <m:ctrlPr>
                                <a:rPr lang="en-US" sz="2400" b="1">
                                  <a:latin typeface="Cambria Math"/>
                                </a:rPr>
                              </m:ctrlPr>
                            </m:dPr>
                            <m:e>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𝟐</m:t>
                                  </m:r>
                                </m:sup>
                              </m:sSup>
                              <m:r>
                                <a:rPr lang="en-US" sz="2400" b="1" i="0" smtClean="0">
                                  <a:latin typeface="Cambria Math"/>
                                </a:rPr>
                                <m:t>+</m:t>
                              </m:r>
                              <m:f>
                                <m:fPr>
                                  <m:ctrlPr>
                                    <a:rPr lang="en-US" sz="2400" b="1">
                                      <a:latin typeface="Cambria Math"/>
                                    </a:rPr>
                                  </m:ctrlPr>
                                </m:fPr>
                                <m:num>
                                  <m:r>
                                    <a:rPr lang="en-US" sz="2400" b="1" i="0" smtClean="0">
                                      <a:latin typeface="Cambria Math"/>
                                    </a:rPr>
                                    <m:t>𝟏</m:t>
                                  </m:r>
                                </m:num>
                                <m:den>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𝟐</m:t>
                                      </m:r>
                                    </m:sup>
                                  </m:sSup>
                                </m:den>
                              </m:f>
                            </m:e>
                          </m:d>
                        </m:e>
                        <m:sup>
                          <m:r>
                            <a:rPr lang="en-US" sz="2400" b="1" i="0" smtClean="0">
                              <a:latin typeface="Cambria Math"/>
                            </a:rPr>
                            <m:t>𝟐</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𝟐𝟕</m:t>
                          </m:r>
                        </m:e>
                        <m:sup>
                          <m:r>
                            <a:rPr lang="en-US" sz="2400" b="1" i="0" smtClean="0">
                              <a:latin typeface="Cambria Math"/>
                            </a:rPr>
                            <m:t>𝟐</m:t>
                          </m:r>
                        </m:sup>
                      </m:sSup>
                    </m:oMath>
                  </m:oMathPara>
                </a14:m>
                <a:endParaRPr lang="en-US" sz="2400" b="1" dirty="0">
                  <a:latin typeface="Lucida Console" pitchFamily="49" charset="0"/>
                </a:endParaRPr>
              </a:p>
            </p:txBody>
          </p:sp>
        </mc:Choice>
        <mc:Fallback>
          <p:sp>
            <p:nvSpPr>
              <p:cNvPr id="39" name="TextBox 38"/>
              <p:cNvSpPr txBox="1">
                <a:spLocks noRot="1" noChangeAspect="1" noMove="1" noResize="1" noEditPoints="1" noAdjustHandles="1" noChangeArrowheads="1" noChangeShapeType="1" noTextEdit="1"/>
              </p:cNvSpPr>
              <p:nvPr/>
            </p:nvSpPr>
            <p:spPr>
              <a:xfrm>
                <a:off x="685800" y="5777230"/>
                <a:ext cx="2804229" cy="1004570"/>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1" name="TextBox 40"/>
              <p:cNvSpPr txBox="1"/>
              <p:nvPr/>
            </p:nvSpPr>
            <p:spPr>
              <a:xfrm>
                <a:off x="762000" y="6920230"/>
                <a:ext cx="4687309" cy="100457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𝟒</m:t>
                          </m:r>
                        </m:sup>
                      </m:sSup>
                      <m:r>
                        <a:rPr lang="en-US" sz="2400" b="1" i="0" smtClean="0">
                          <a:latin typeface="Cambria Math"/>
                        </a:rPr>
                        <m:t>+</m:t>
                      </m:r>
                      <m:sSup>
                        <m:sSupPr>
                          <m:ctrlPr>
                            <a:rPr lang="en-US" sz="2400" b="1" smtClean="0">
                              <a:latin typeface="Cambria Math"/>
                            </a:rPr>
                          </m:ctrlPr>
                        </m:sSupPr>
                        <m:e>
                          <m:d>
                            <m:dPr>
                              <m:ctrlPr>
                                <a:rPr lang="en-US" sz="2400" b="1" smtClean="0">
                                  <a:latin typeface="Cambria Math"/>
                                </a:rPr>
                              </m:ctrlPr>
                            </m:dPr>
                            <m:e>
                              <m:f>
                                <m:fPr>
                                  <m:ctrlPr>
                                    <a:rPr lang="en-US" sz="2400" b="1" smtClean="0">
                                      <a:latin typeface="Cambria Math"/>
                                    </a:rPr>
                                  </m:ctrlPr>
                                </m:fPr>
                                <m:num>
                                  <m:r>
                                    <a:rPr lang="en-US" sz="2400" b="1" i="0" smtClean="0">
                                      <a:latin typeface="Cambria Math"/>
                                    </a:rPr>
                                    <m:t>𝟏</m:t>
                                  </m:r>
                                </m:num>
                                <m:den>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𝟐</m:t>
                                      </m:r>
                                    </m:sup>
                                  </m:sSup>
                                </m:den>
                              </m:f>
                            </m:e>
                          </m:d>
                        </m:e>
                        <m:sup>
                          <m:r>
                            <a:rPr lang="en-US" sz="2400" b="1" i="0" smtClean="0">
                              <a:latin typeface="Cambria Math"/>
                            </a:rPr>
                            <m:t>𝟐</m:t>
                          </m:r>
                        </m:sup>
                      </m:sSup>
                      <m:r>
                        <a:rPr lang="en-US" sz="2400" b="1" i="0" smtClean="0">
                          <a:latin typeface="Cambria Math"/>
                        </a:rPr>
                        <m:t>+</m:t>
                      </m:r>
                      <m:r>
                        <a:rPr lang="en-US" sz="2400" b="1" i="0" smtClean="0">
                          <a:latin typeface="Cambria Math"/>
                        </a:rPr>
                        <m:t>𝟐</m:t>
                      </m:r>
                      <m:r>
                        <a:rPr lang="en-US" sz="2400" b="1" i="0" smtClean="0">
                          <a:latin typeface="Cambria Math"/>
                        </a:rPr>
                        <m:t>(</m:t>
                      </m:r>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𝟐</m:t>
                          </m:r>
                        </m:sup>
                      </m:sSup>
                      <m:r>
                        <a:rPr lang="en-US" sz="2400" b="1" i="0" smtClean="0">
                          <a:latin typeface="Cambria Math"/>
                        </a:rPr>
                        <m:t>)</m:t>
                      </m:r>
                      <m:d>
                        <m:dPr>
                          <m:ctrlPr>
                            <a:rPr lang="en-US" sz="2400" b="1" smtClean="0">
                              <a:latin typeface="Cambria Math"/>
                            </a:rPr>
                          </m:ctrlPr>
                        </m:dPr>
                        <m:e>
                          <m:f>
                            <m:fPr>
                              <m:ctrlPr>
                                <a:rPr lang="en-US" sz="2400" b="1" smtClean="0">
                                  <a:latin typeface="Cambria Math"/>
                                </a:rPr>
                              </m:ctrlPr>
                            </m:fPr>
                            <m:num>
                              <m:r>
                                <a:rPr lang="en-US" sz="2400" b="1" i="0" smtClean="0">
                                  <a:latin typeface="Cambria Math"/>
                                </a:rPr>
                                <m:t>𝟏</m:t>
                              </m:r>
                            </m:num>
                            <m:den>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𝟐</m:t>
                                  </m:r>
                                </m:sup>
                              </m:sSup>
                            </m:den>
                          </m:f>
                        </m:e>
                      </m:d>
                      <m:r>
                        <a:rPr lang="en-US" sz="2400" b="1" i="0" smtClean="0">
                          <a:latin typeface="Cambria Math"/>
                        </a:rPr>
                        <m:t>=</m:t>
                      </m:r>
                      <m:r>
                        <a:rPr lang="en-US" sz="2400" b="1" i="0" smtClean="0">
                          <a:latin typeface="Cambria Math"/>
                        </a:rPr>
                        <m:t>𝟕𝟐𝟗</m:t>
                      </m:r>
                    </m:oMath>
                  </m:oMathPara>
                </a14:m>
                <a:endParaRPr lang="en-US" sz="2400" b="1" dirty="0">
                  <a:latin typeface="Lucida Console" pitchFamily="49" charset="0"/>
                </a:endParaRPr>
              </a:p>
            </p:txBody>
          </p:sp>
        </mc:Choice>
        <mc:Fallback>
          <p:sp>
            <p:nvSpPr>
              <p:cNvPr id="41" name="TextBox 40"/>
              <p:cNvSpPr txBox="1">
                <a:spLocks noRot="1" noChangeAspect="1" noMove="1" noResize="1" noEditPoints="1" noAdjustHandles="1" noChangeArrowheads="1" noChangeShapeType="1" noTextEdit="1"/>
              </p:cNvSpPr>
              <p:nvPr/>
            </p:nvSpPr>
            <p:spPr>
              <a:xfrm>
                <a:off x="762000" y="6920230"/>
                <a:ext cx="4687309" cy="1004570"/>
              </a:xfrm>
              <a:prstGeom prst="rect">
                <a:avLst/>
              </a:prstGeom>
              <a:blipFill rotWithShape="1">
                <a:blip r:embed="rId9"/>
                <a:stretch>
                  <a:fillRect/>
                </a:stretch>
              </a:blipFill>
            </p:spPr>
            <p:txBody>
              <a:bodyPr/>
              <a:lstStyle/>
              <a:p>
                <a:r>
                  <a:rPr lang="en-US">
                    <a:noFill/>
                  </a:rPr>
                  <a:t> </a:t>
                </a:r>
              </a:p>
            </p:txBody>
          </p:sp>
        </mc:Fallback>
      </mc:AlternateContent>
      <p:cxnSp>
        <p:nvCxnSpPr>
          <p:cNvPr id="42" name="Straight Connector 41"/>
          <p:cNvCxnSpPr/>
          <p:nvPr/>
        </p:nvCxnSpPr>
        <p:spPr>
          <a:xfrm>
            <a:off x="3001242" y="7086600"/>
            <a:ext cx="1198090" cy="776431"/>
          </a:xfrm>
          <a:prstGeom prst="line">
            <a:avLst/>
          </a:prstGeom>
        </p:spPr>
        <p:style>
          <a:lnRef idx="2">
            <a:schemeClr val="accent4"/>
          </a:lnRef>
          <a:fillRef idx="0">
            <a:schemeClr val="accent4"/>
          </a:fillRef>
          <a:effectRef idx="1">
            <a:schemeClr val="accent4"/>
          </a:effectRef>
          <a:fontRef idx="minor">
            <a:schemeClr val="tx1"/>
          </a:fontRef>
        </p:style>
      </p:cxnSp>
      <p:sp>
        <p:nvSpPr>
          <p:cNvPr id="43" name="TextBox 42"/>
          <p:cNvSpPr txBox="1"/>
          <p:nvPr/>
        </p:nvSpPr>
        <p:spPr>
          <a:xfrm>
            <a:off x="4199332" y="7714258"/>
            <a:ext cx="448868" cy="523220"/>
          </a:xfrm>
          <a:prstGeom prst="rect">
            <a:avLst/>
          </a:prstGeom>
          <a:noFill/>
        </p:spPr>
        <p:txBody>
          <a:bodyPr wrap="square" rtlCol="0">
            <a:spAutoFit/>
          </a:bodyPr>
          <a:lstStyle/>
          <a:p>
            <a:r>
              <a:rPr lang="en-US" sz="2800" b="1" dirty="0" smtClean="0">
                <a:solidFill>
                  <a:schemeClr val="accent4">
                    <a:lumMod val="75000"/>
                  </a:schemeClr>
                </a:solidFill>
              </a:rPr>
              <a:t>1</a:t>
            </a:r>
            <a:endParaRPr lang="en-US" sz="2800" b="1" dirty="0">
              <a:solidFill>
                <a:schemeClr val="accent4">
                  <a:lumMod val="75000"/>
                </a:schemeClr>
              </a:solidFill>
            </a:endParaRPr>
          </a:p>
        </p:txBody>
      </p:sp>
      <mc:AlternateContent xmlns:mc="http://schemas.openxmlformats.org/markup-compatibility/2006">
        <mc:Choice xmlns:a14="http://schemas.microsoft.com/office/drawing/2010/main" Requires="a14">
          <p:sp>
            <p:nvSpPr>
              <p:cNvPr id="44" name="TextBox 43"/>
              <p:cNvSpPr txBox="1"/>
              <p:nvPr/>
            </p:nvSpPr>
            <p:spPr>
              <a:xfrm>
                <a:off x="304800" y="8131596"/>
                <a:ext cx="2883033" cy="783804"/>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𝟒</m:t>
                          </m:r>
                        </m:sup>
                      </m:sSup>
                      <m:r>
                        <a:rPr lang="en-US" sz="2400" b="1" i="0" smtClean="0">
                          <a:latin typeface="Cambria Math"/>
                        </a:rPr>
                        <m:t>+</m:t>
                      </m:r>
                      <m:f>
                        <m:fPr>
                          <m:ctrlPr>
                            <a:rPr lang="en-US" sz="2400" b="1" smtClean="0">
                              <a:latin typeface="Cambria Math"/>
                            </a:rPr>
                          </m:ctrlPr>
                        </m:fPr>
                        <m:num>
                          <m:r>
                            <a:rPr lang="en-US" sz="2400" b="1" i="0" smtClean="0">
                              <a:latin typeface="Cambria Math"/>
                            </a:rPr>
                            <m:t>𝟏</m:t>
                          </m:r>
                        </m:num>
                        <m:den>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𝟒</m:t>
                              </m:r>
                            </m:sup>
                          </m:sSup>
                        </m:den>
                      </m:f>
                      <m:r>
                        <a:rPr lang="en-US" sz="2400" b="1" i="0" smtClean="0">
                          <a:latin typeface="Cambria Math"/>
                        </a:rPr>
                        <m:t>+</m:t>
                      </m:r>
                      <m:r>
                        <a:rPr lang="en-US" sz="2400" b="1" i="0" smtClean="0">
                          <a:latin typeface="Cambria Math"/>
                        </a:rPr>
                        <m:t>𝟐</m:t>
                      </m:r>
                      <m:r>
                        <a:rPr lang="en-US" sz="2400" b="1" i="0" smtClean="0">
                          <a:latin typeface="Cambria Math"/>
                        </a:rPr>
                        <m:t>=</m:t>
                      </m:r>
                      <m:r>
                        <a:rPr lang="en-US" sz="2400" b="1" i="0" smtClean="0">
                          <a:latin typeface="Cambria Math"/>
                        </a:rPr>
                        <m:t>𝟕𝟐𝟗</m:t>
                      </m:r>
                    </m:oMath>
                  </m:oMathPara>
                </a14:m>
                <a:endParaRPr lang="en-US" sz="2400" b="1" dirty="0">
                  <a:latin typeface="Lucida Console" pitchFamily="49" charset="0"/>
                </a:endParaRPr>
              </a:p>
            </p:txBody>
          </p:sp>
        </mc:Choice>
        <mc:Fallback>
          <p:sp>
            <p:nvSpPr>
              <p:cNvPr id="44" name="TextBox 43"/>
              <p:cNvSpPr txBox="1">
                <a:spLocks noRot="1" noChangeAspect="1" noMove="1" noResize="1" noEditPoints="1" noAdjustHandles="1" noChangeArrowheads="1" noChangeShapeType="1" noTextEdit="1"/>
              </p:cNvSpPr>
              <p:nvPr/>
            </p:nvSpPr>
            <p:spPr>
              <a:xfrm>
                <a:off x="304800" y="8131596"/>
                <a:ext cx="2883033" cy="783804"/>
              </a:xfrm>
              <a:prstGeom prst="rect">
                <a:avLst/>
              </a:prstGeom>
              <a:blipFill rotWithShape="1">
                <a:blip r:embed="rId10"/>
                <a:stretch>
                  <a:fillRect/>
                </a:stretch>
              </a:blipFill>
            </p:spPr>
            <p:txBody>
              <a:bodyPr/>
              <a:lstStyle/>
              <a:p>
                <a:r>
                  <a:rPr lang="en-US">
                    <a:noFill/>
                  </a:rPr>
                  <a:t> </a:t>
                </a:r>
              </a:p>
            </p:txBody>
          </p:sp>
        </mc:Fallback>
      </mc:AlternateContent>
      <p:cxnSp>
        <p:nvCxnSpPr>
          <p:cNvPr id="46" name="Straight Arrow Connector 45"/>
          <p:cNvCxnSpPr/>
          <p:nvPr/>
        </p:nvCxnSpPr>
        <p:spPr>
          <a:xfrm>
            <a:off x="3108702" y="8526682"/>
            <a:ext cx="110627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49998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9"/>
            </a:pPr>
            <a:r>
              <a:rPr lang="en-US" sz="2400" dirty="0"/>
              <a:t>Factor x</a:t>
            </a:r>
            <a:r>
              <a:rPr lang="en-US" sz="2400" baseline="30000" dirty="0"/>
              <a:t>12</a:t>
            </a:r>
            <a:r>
              <a:rPr lang="en-US" sz="2400" dirty="0"/>
              <a:t> – y</a:t>
            </a:r>
            <a:r>
              <a:rPr lang="en-US" sz="2400" baseline="30000" dirty="0"/>
              <a:t>12</a:t>
            </a:r>
            <a:r>
              <a:rPr lang="en-US" sz="2400" dirty="0"/>
              <a:t> as completely as possible with integral coefficients and integral exponents. Good luck.</a:t>
            </a:r>
          </a:p>
          <a:p>
            <a:pPr marL="0" indent="0">
              <a:buNone/>
            </a:pPr>
            <a:endParaRPr lang="en-US" sz="2400" dirty="0"/>
          </a:p>
        </p:txBody>
      </p:sp>
      <p:sp>
        <p:nvSpPr>
          <p:cNvPr id="65" name="TextBox 64"/>
          <p:cNvSpPr txBox="1"/>
          <p:nvPr/>
        </p:nvSpPr>
        <p:spPr>
          <a:xfrm>
            <a:off x="0" y="6031468"/>
            <a:ext cx="6858000" cy="369332"/>
          </a:xfrm>
          <a:prstGeom prst="rect">
            <a:avLst/>
          </a:prstGeom>
          <a:noFill/>
        </p:spPr>
        <p:txBody>
          <a:bodyPr wrap="square" rtlCol="0">
            <a:spAutoFit/>
          </a:bodyPr>
          <a:lstStyle/>
          <a:p>
            <a:pPr algn="ctr"/>
            <a:r>
              <a:rPr lang="en-US" b="1" dirty="0" smtClean="0">
                <a:solidFill>
                  <a:srgbClr val="002060"/>
                </a:solidFill>
              </a:rPr>
              <a:t>Now let’s put all of these factors together…</a:t>
            </a:r>
            <a:endParaRPr lang="en-US" b="1" baseline="30000" dirty="0">
              <a:solidFill>
                <a:srgbClr val="002060"/>
              </a:solidFill>
            </a:endParaRPr>
          </a:p>
        </p:txBody>
      </p:sp>
      <p:sp>
        <p:nvSpPr>
          <p:cNvPr id="17" name="TextBox 16"/>
          <p:cNvSpPr txBox="1"/>
          <p:nvPr/>
        </p:nvSpPr>
        <p:spPr>
          <a:xfrm>
            <a:off x="1295400" y="1715869"/>
            <a:ext cx="4191000" cy="646331"/>
          </a:xfrm>
          <a:prstGeom prst="rect">
            <a:avLst/>
          </a:prstGeom>
          <a:noFill/>
        </p:spPr>
        <p:txBody>
          <a:bodyPr wrap="square" rtlCol="0">
            <a:spAutoFit/>
          </a:bodyPr>
          <a:lstStyle/>
          <a:p>
            <a:pPr algn="ctr"/>
            <a:r>
              <a:rPr lang="en-US" b="1" dirty="0" smtClean="0">
                <a:solidFill>
                  <a:srgbClr val="7030A0"/>
                </a:solidFill>
              </a:rPr>
              <a:t>Let’s take this problem step by step… A difference of squares is the easiest to do…</a:t>
            </a:r>
            <a:endParaRPr lang="en-US" b="1" dirty="0">
              <a:solidFill>
                <a:srgbClr val="7030A0"/>
              </a:solidFill>
            </a:endParaRPr>
          </a:p>
        </p:txBody>
      </p:sp>
      <p:sp>
        <p:nvSpPr>
          <p:cNvPr id="40" name="Rectangle 39"/>
          <p:cNvSpPr/>
          <p:nvPr/>
        </p:nvSpPr>
        <p:spPr>
          <a:xfrm>
            <a:off x="685800" y="6911200"/>
            <a:ext cx="5718626" cy="1089800"/>
          </a:xfrm>
          <a:prstGeom prst="rect">
            <a:avLst/>
          </a:prstGeom>
          <a:ln w="57150">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accent5">
                  <a:lumMod val="50000"/>
                </a:schemeClr>
              </a:solidFill>
            </a:endParaRPr>
          </a:p>
        </p:txBody>
      </p:sp>
      <p:sp>
        <p:nvSpPr>
          <p:cNvPr id="12" name="TextBox 11"/>
          <p:cNvSpPr txBox="1"/>
          <p:nvPr/>
        </p:nvSpPr>
        <p:spPr>
          <a:xfrm>
            <a:off x="5455404" y="4343400"/>
            <a:ext cx="1371600" cy="646331"/>
          </a:xfrm>
          <a:prstGeom prst="rect">
            <a:avLst/>
          </a:prstGeom>
          <a:noFill/>
        </p:spPr>
        <p:txBody>
          <a:bodyPr wrap="square" rtlCol="0">
            <a:spAutoFit/>
          </a:bodyPr>
          <a:lstStyle/>
          <a:p>
            <a:pPr algn="ctr"/>
            <a:r>
              <a:rPr lang="en-US" b="1" dirty="0" smtClean="0">
                <a:solidFill>
                  <a:schemeClr val="accent6">
                    <a:lumMod val="75000"/>
                  </a:schemeClr>
                </a:solidFill>
              </a:rPr>
              <a:t>Difference of cubes</a:t>
            </a:r>
            <a:endParaRPr lang="en-US" b="1" dirty="0">
              <a:solidFill>
                <a:schemeClr val="accent6">
                  <a:lumMod val="75000"/>
                </a:schemeClr>
              </a:solidFill>
            </a:endParaRPr>
          </a:p>
        </p:txBody>
      </p:sp>
      <p:sp>
        <p:nvSpPr>
          <p:cNvPr id="18" name="TextBox 17"/>
          <p:cNvSpPr txBox="1"/>
          <p:nvPr/>
        </p:nvSpPr>
        <p:spPr>
          <a:xfrm>
            <a:off x="1631196" y="4358898"/>
            <a:ext cx="5334000" cy="369332"/>
          </a:xfrm>
          <a:prstGeom prst="rect">
            <a:avLst/>
          </a:prstGeom>
          <a:noFill/>
        </p:spPr>
        <p:txBody>
          <a:bodyPr wrap="square" rtlCol="0">
            <a:spAutoFit/>
          </a:bodyPr>
          <a:lstStyle/>
          <a:p>
            <a:pPr algn="ctr"/>
            <a:r>
              <a:rPr lang="en-US" b="1" dirty="0" smtClean="0">
                <a:solidFill>
                  <a:schemeClr val="accent3">
                    <a:lumMod val="75000"/>
                  </a:schemeClr>
                </a:solidFill>
              </a:rPr>
              <a:t>Sum of cubes</a:t>
            </a:r>
            <a:endParaRPr lang="en-US" b="1" dirty="0">
              <a:solidFill>
                <a:schemeClr val="accent3">
                  <a:lumMod val="75000"/>
                </a:schemeClr>
              </a:solidFill>
            </a:endParaRPr>
          </a:p>
        </p:txBody>
      </p:sp>
      <mc:AlternateContent xmlns:mc="http://schemas.openxmlformats.org/markup-compatibility/2006">
        <mc:Choice xmlns:a14="http://schemas.microsoft.com/office/drawing/2010/main" Requires="a14">
          <p:sp>
            <p:nvSpPr>
              <p:cNvPr id="5" name="TextBox 4"/>
              <p:cNvSpPr txBox="1"/>
              <p:nvPr/>
            </p:nvSpPr>
            <p:spPr>
              <a:xfrm>
                <a:off x="441960" y="2386422"/>
                <a:ext cx="5962466" cy="648191"/>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3200" b="1" smtClean="0">
                              <a:latin typeface="Cambria Math"/>
                            </a:rPr>
                          </m:ctrlPr>
                        </m:sSupPr>
                        <m:e>
                          <m:r>
                            <a:rPr lang="en-US" sz="3200" b="1" i="0" smtClean="0">
                              <a:latin typeface="Cambria Math"/>
                            </a:rPr>
                            <m:t>𝐱</m:t>
                          </m:r>
                        </m:e>
                        <m:sup>
                          <m:r>
                            <a:rPr lang="en-US" sz="3200" b="1" i="0" smtClean="0">
                              <a:latin typeface="Cambria Math"/>
                            </a:rPr>
                            <m:t>𝟏𝟐</m:t>
                          </m:r>
                        </m:sup>
                      </m:sSup>
                      <m:r>
                        <a:rPr lang="en-US" sz="3200" b="1" i="0" smtClean="0">
                          <a:latin typeface="Cambria Math"/>
                        </a:rPr>
                        <m:t>−</m:t>
                      </m:r>
                      <m:sSup>
                        <m:sSupPr>
                          <m:ctrlPr>
                            <a:rPr lang="en-US" sz="3200" b="1" smtClean="0">
                              <a:latin typeface="Cambria Math"/>
                            </a:rPr>
                          </m:ctrlPr>
                        </m:sSupPr>
                        <m:e>
                          <m:r>
                            <a:rPr lang="en-US" sz="3200" b="1" i="0" smtClean="0">
                              <a:latin typeface="Cambria Math"/>
                            </a:rPr>
                            <m:t>𝐲</m:t>
                          </m:r>
                        </m:e>
                        <m:sup>
                          <m:r>
                            <a:rPr lang="en-US" sz="3200" b="1" i="0" smtClean="0">
                              <a:latin typeface="Cambria Math"/>
                            </a:rPr>
                            <m:t>𝟏𝟐</m:t>
                          </m:r>
                        </m:sup>
                      </m:sSup>
                      <m:r>
                        <a:rPr lang="en-US" sz="3200" b="1" i="0" smtClean="0">
                          <a:latin typeface="Cambria Math"/>
                        </a:rPr>
                        <m:t>=</m:t>
                      </m:r>
                      <m:d>
                        <m:dPr>
                          <m:ctrlPr>
                            <a:rPr lang="en-US" sz="3200" b="1" smtClean="0">
                              <a:latin typeface="Cambria Math"/>
                            </a:rPr>
                          </m:ctrlPr>
                        </m:dPr>
                        <m:e>
                          <m:sSup>
                            <m:sSupPr>
                              <m:ctrlPr>
                                <a:rPr lang="en-US" sz="3200" b="1" smtClean="0">
                                  <a:latin typeface="Cambria Math"/>
                                </a:rPr>
                              </m:ctrlPr>
                            </m:sSupPr>
                            <m:e>
                              <m:r>
                                <a:rPr lang="en-US" sz="3200" b="1" i="0" smtClean="0">
                                  <a:latin typeface="Cambria Math"/>
                                </a:rPr>
                                <m:t>𝐱</m:t>
                              </m:r>
                            </m:e>
                            <m:sup>
                              <m:r>
                                <a:rPr lang="en-US" sz="3200" b="1" i="0" smtClean="0">
                                  <a:latin typeface="Cambria Math"/>
                                </a:rPr>
                                <m:t>𝟔</m:t>
                              </m:r>
                            </m:sup>
                          </m:sSup>
                          <m:r>
                            <a:rPr lang="en-US" sz="3200" b="1" i="0" smtClean="0">
                              <a:latin typeface="Cambria Math"/>
                            </a:rPr>
                            <m:t>+</m:t>
                          </m:r>
                          <m:sSup>
                            <m:sSupPr>
                              <m:ctrlPr>
                                <a:rPr lang="en-US" sz="3200" b="1" smtClean="0">
                                  <a:latin typeface="Cambria Math"/>
                                </a:rPr>
                              </m:ctrlPr>
                            </m:sSupPr>
                            <m:e>
                              <m:r>
                                <a:rPr lang="en-US" sz="3200" b="1" i="0" smtClean="0">
                                  <a:latin typeface="Cambria Math"/>
                                </a:rPr>
                                <m:t>𝐲</m:t>
                              </m:r>
                            </m:e>
                            <m:sup>
                              <m:r>
                                <a:rPr lang="en-US" sz="3200" b="1" i="0" smtClean="0">
                                  <a:latin typeface="Cambria Math"/>
                                </a:rPr>
                                <m:t>𝟔</m:t>
                              </m:r>
                            </m:sup>
                          </m:sSup>
                        </m:e>
                      </m:d>
                      <m:d>
                        <m:dPr>
                          <m:ctrlPr>
                            <a:rPr lang="en-US" sz="3200" b="1" smtClean="0">
                              <a:latin typeface="Cambria Math"/>
                            </a:rPr>
                          </m:ctrlPr>
                        </m:dPr>
                        <m:e>
                          <m:sSup>
                            <m:sSupPr>
                              <m:ctrlPr>
                                <a:rPr lang="en-US" sz="3200" b="1" smtClean="0">
                                  <a:latin typeface="Cambria Math"/>
                                </a:rPr>
                              </m:ctrlPr>
                            </m:sSupPr>
                            <m:e>
                              <m:r>
                                <a:rPr lang="en-US" sz="3200" b="1" i="0" smtClean="0">
                                  <a:latin typeface="Cambria Math"/>
                                </a:rPr>
                                <m:t>𝐱</m:t>
                              </m:r>
                            </m:e>
                            <m:sup>
                              <m:r>
                                <a:rPr lang="en-US" sz="3200" b="1" i="0" smtClean="0">
                                  <a:latin typeface="Cambria Math"/>
                                </a:rPr>
                                <m:t>𝟔</m:t>
                              </m:r>
                            </m:sup>
                          </m:sSup>
                          <m:r>
                            <a:rPr lang="en-US" sz="3200" b="1" i="0" smtClean="0">
                              <a:latin typeface="Cambria Math"/>
                            </a:rPr>
                            <m:t>−</m:t>
                          </m:r>
                          <m:sSup>
                            <m:sSupPr>
                              <m:ctrlPr>
                                <a:rPr lang="en-US" sz="3200" b="1" smtClean="0">
                                  <a:latin typeface="Cambria Math"/>
                                </a:rPr>
                              </m:ctrlPr>
                            </m:sSupPr>
                            <m:e>
                              <m:r>
                                <a:rPr lang="en-US" sz="3200" b="1" i="0" smtClean="0">
                                  <a:latin typeface="Cambria Math"/>
                                </a:rPr>
                                <m:t>𝐲</m:t>
                              </m:r>
                            </m:e>
                            <m:sup>
                              <m:r>
                                <a:rPr lang="en-US" sz="3200" b="1" i="0" smtClean="0">
                                  <a:latin typeface="Cambria Math"/>
                                </a:rPr>
                                <m:t>𝟔</m:t>
                              </m:r>
                            </m:sup>
                          </m:sSup>
                        </m:e>
                      </m:d>
                    </m:oMath>
                  </m:oMathPara>
                </a14:m>
                <a:endParaRPr lang="en-US" sz="3200" b="1" dirty="0"/>
              </a:p>
            </p:txBody>
          </p:sp>
        </mc:Choice>
        <mc:Fallback>
          <p:sp>
            <p:nvSpPr>
              <p:cNvPr id="5" name="TextBox 4"/>
              <p:cNvSpPr txBox="1">
                <a:spLocks noRot="1" noChangeAspect="1" noMove="1" noResize="1" noEditPoints="1" noAdjustHandles="1" noChangeArrowheads="1" noChangeShapeType="1" noTextEdit="1"/>
              </p:cNvSpPr>
              <p:nvPr/>
            </p:nvSpPr>
            <p:spPr>
              <a:xfrm>
                <a:off x="441960" y="2386422"/>
                <a:ext cx="5962466" cy="648191"/>
              </a:xfrm>
              <a:prstGeom prst="rect">
                <a:avLst/>
              </a:prstGeom>
              <a:blipFill rotWithShape="1">
                <a:blip r:embed="rId2"/>
                <a:stretch>
                  <a:fillRect/>
                </a:stretch>
              </a:blipFill>
            </p:spPr>
            <p:txBody>
              <a:bodyPr/>
              <a:lstStyle/>
              <a:p>
                <a:r>
                  <a:rPr lang="en-US">
                    <a:noFill/>
                  </a:rPr>
                  <a:t> </a:t>
                </a:r>
              </a:p>
            </p:txBody>
          </p:sp>
        </mc:Fallback>
      </mc:AlternateContent>
      <p:sp>
        <p:nvSpPr>
          <p:cNvPr id="16" name="Left Brace 15"/>
          <p:cNvSpPr/>
          <p:nvPr/>
        </p:nvSpPr>
        <p:spPr>
          <a:xfrm rot="16200000">
            <a:off x="3495676" y="2257426"/>
            <a:ext cx="342899" cy="1695450"/>
          </a:xfrm>
          <a:prstGeom prst="leftBrace">
            <a:avLst>
              <a:gd name="adj1" fmla="val 37222"/>
              <a:gd name="adj2" fmla="val 49259"/>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19" name="Left Brace 18"/>
          <p:cNvSpPr/>
          <p:nvPr/>
        </p:nvSpPr>
        <p:spPr>
          <a:xfrm rot="16200000">
            <a:off x="5229225" y="2265045"/>
            <a:ext cx="342899" cy="1695450"/>
          </a:xfrm>
          <a:prstGeom prst="leftBrace">
            <a:avLst>
              <a:gd name="adj1" fmla="val 37222"/>
              <a:gd name="adj2" fmla="val 49259"/>
            </a:avLst>
          </a:prstGeom>
        </p:spPr>
        <p:style>
          <a:lnRef idx="2">
            <a:schemeClr val="accent5"/>
          </a:lnRef>
          <a:fillRef idx="0">
            <a:schemeClr val="accent5"/>
          </a:fillRef>
          <a:effectRef idx="1">
            <a:schemeClr val="accent5"/>
          </a:effectRef>
          <a:fontRef idx="minor">
            <a:schemeClr val="tx1"/>
          </a:fontRef>
        </p:style>
        <p:txBody>
          <a:bodyPr rtlCol="0" anchor="ctr"/>
          <a:lstStyle/>
          <a:p>
            <a:pPr algn="ctr"/>
            <a:endParaRPr lang="en-US"/>
          </a:p>
        </p:txBody>
      </p:sp>
      <p:sp>
        <p:nvSpPr>
          <p:cNvPr id="20" name="TextBox 19"/>
          <p:cNvSpPr txBox="1"/>
          <p:nvPr/>
        </p:nvSpPr>
        <p:spPr>
          <a:xfrm>
            <a:off x="5257800" y="3124200"/>
            <a:ext cx="1752600" cy="646331"/>
          </a:xfrm>
          <a:prstGeom prst="rect">
            <a:avLst/>
          </a:prstGeom>
          <a:noFill/>
        </p:spPr>
        <p:txBody>
          <a:bodyPr wrap="square" rtlCol="0">
            <a:spAutoFit/>
          </a:bodyPr>
          <a:lstStyle/>
          <a:p>
            <a:pPr algn="ctr"/>
            <a:r>
              <a:rPr lang="en-US" b="1" dirty="0" smtClean="0">
                <a:solidFill>
                  <a:srgbClr val="00B0F0"/>
                </a:solidFill>
              </a:rPr>
              <a:t>Difference of squares</a:t>
            </a:r>
            <a:endParaRPr lang="en-US" b="1" dirty="0">
              <a:solidFill>
                <a:srgbClr val="00B0F0"/>
              </a:solidFill>
            </a:endParaRPr>
          </a:p>
        </p:txBody>
      </p:sp>
      <p:cxnSp>
        <p:nvCxnSpPr>
          <p:cNvPr id="38" name="Straight Arrow Connector 37"/>
          <p:cNvCxnSpPr>
            <a:stCxn id="16" idx="1"/>
          </p:cNvCxnSpPr>
          <p:nvPr/>
        </p:nvCxnSpPr>
        <p:spPr>
          <a:xfrm>
            <a:off x="3654563" y="3276601"/>
            <a:ext cx="0" cy="48458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mc:AlternateContent xmlns:mc="http://schemas.openxmlformats.org/markup-compatibility/2006">
        <mc:Choice xmlns:a14="http://schemas.microsoft.com/office/drawing/2010/main" Requires="a14">
          <p:sp>
            <p:nvSpPr>
              <p:cNvPr id="42" name="Rectangle 41"/>
              <p:cNvSpPr/>
              <p:nvPr/>
            </p:nvSpPr>
            <p:spPr>
              <a:xfrm>
                <a:off x="762000" y="3810000"/>
                <a:ext cx="3199337" cy="40709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sz="2000" b="1" i="0" smtClean="0">
                          <a:latin typeface="Cambria Math"/>
                        </a:rPr>
                        <m:t>(</m:t>
                      </m:r>
                      <m:sSup>
                        <m:sSupPr>
                          <m:ctrlPr>
                            <a:rPr lang="en-US" sz="2000" b="1">
                              <a:latin typeface="Cambria Math"/>
                            </a:rPr>
                          </m:ctrlPr>
                        </m:sSupPr>
                        <m:e>
                          <m:r>
                            <a:rPr lang="en-US" sz="2000" b="1" i="0">
                              <a:latin typeface="Cambria Math"/>
                            </a:rPr>
                            <m:t>𝐱</m:t>
                          </m:r>
                        </m:e>
                        <m:sup>
                          <m:r>
                            <a:rPr lang="en-US" sz="2000" b="1" i="0" smtClean="0">
                              <a:latin typeface="Cambria Math"/>
                            </a:rPr>
                            <m:t>𝟐</m:t>
                          </m:r>
                        </m:sup>
                      </m:sSup>
                      <m:r>
                        <a:rPr lang="en-US" sz="2000" b="1" i="0">
                          <a:latin typeface="Cambria Math"/>
                        </a:rPr>
                        <m:t>+</m:t>
                      </m:r>
                      <m:sSup>
                        <m:sSupPr>
                          <m:ctrlPr>
                            <a:rPr lang="en-US" sz="2000" b="1" smtClean="0">
                              <a:latin typeface="Cambria Math"/>
                            </a:rPr>
                          </m:ctrlPr>
                        </m:sSupPr>
                        <m:e>
                          <m:r>
                            <a:rPr lang="en-US" sz="2000" b="1" i="0">
                              <a:latin typeface="Cambria Math"/>
                            </a:rPr>
                            <m:t>𝐲</m:t>
                          </m:r>
                        </m:e>
                        <m:sup>
                          <m:r>
                            <a:rPr lang="en-US" sz="2000" b="1" i="0" smtClean="0">
                              <a:latin typeface="Cambria Math"/>
                            </a:rPr>
                            <m:t>𝟐</m:t>
                          </m:r>
                        </m:sup>
                      </m:sSup>
                      <m:r>
                        <a:rPr lang="en-US" sz="2000" b="1" i="0" smtClean="0">
                          <a:latin typeface="Cambria Math"/>
                        </a:rPr>
                        <m:t>)(</m:t>
                      </m:r>
                      <m:sSup>
                        <m:sSupPr>
                          <m:ctrlPr>
                            <a:rPr lang="en-US" sz="2000" b="1" smtClean="0">
                              <a:latin typeface="Cambria Math"/>
                            </a:rPr>
                          </m:ctrlPr>
                        </m:sSupPr>
                        <m:e>
                          <m:r>
                            <a:rPr lang="en-US" sz="2000" b="1" i="0" smtClean="0">
                              <a:latin typeface="Cambria Math"/>
                            </a:rPr>
                            <m:t>𝐱</m:t>
                          </m:r>
                        </m:e>
                        <m:sup>
                          <m:r>
                            <a:rPr lang="en-US" sz="2000" b="1" i="0" smtClean="0">
                              <a:latin typeface="Cambria Math"/>
                            </a:rPr>
                            <m:t>𝟒</m:t>
                          </m:r>
                        </m:sup>
                      </m:sSup>
                      <m:r>
                        <a:rPr lang="en-US" sz="2000" b="1" i="0" smtClean="0">
                          <a:latin typeface="Cambria Math"/>
                        </a:rPr>
                        <m:t>−</m:t>
                      </m:r>
                      <m:sSup>
                        <m:sSupPr>
                          <m:ctrlPr>
                            <a:rPr lang="en-US" sz="2000" b="1" smtClean="0">
                              <a:latin typeface="Cambria Math"/>
                            </a:rPr>
                          </m:ctrlPr>
                        </m:sSupPr>
                        <m:e>
                          <m:r>
                            <a:rPr lang="en-US" sz="2000" b="1" i="0" smtClean="0">
                              <a:latin typeface="Cambria Math"/>
                            </a:rPr>
                            <m:t>𝐱</m:t>
                          </m:r>
                        </m:e>
                        <m:sup>
                          <m:r>
                            <a:rPr lang="en-US" sz="2000" b="1" i="0" smtClean="0">
                              <a:latin typeface="Cambria Math"/>
                            </a:rPr>
                            <m:t>𝟐</m:t>
                          </m:r>
                        </m:sup>
                      </m:sSup>
                      <m:sSup>
                        <m:sSupPr>
                          <m:ctrlPr>
                            <a:rPr lang="en-US" sz="2000" b="1" smtClean="0">
                              <a:latin typeface="Cambria Math"/>
                            </a:rPr>
                          </m:ctrlPr>
                        </m:sSupPr>
                        <m:e>
                          <m:r>
                            <a:rPr lang="en-US" sz="2000" b="1" i="0" smtClean="0">
                              <a:latin typeface="Cambria Math"/>
                            </a:rPr>
                            <m:t>𝐲</m:t>
                          </m:r>
                        </m:e>
                        <m:sup>
                          <m:r>
                            <a:rPr lang="en-US" sz="2000" b="1" i="0" smtClean="0">
                              <a:latin typeface="Cambria Math"/>
                            </a:rPr>
                            <m:t>𝟐</m:t>
                          </m:r>
                        </m:sup>
                      </m:sSup>
                      <m:r>
                        <a:rPr lang="en-US" sz="2000" b="1" i="0" smtClean="0">
                          <a:latin typeface="Cambria Math"/>
                        </a:rPr>
                        <m:t>+</m:t>
                      </m:r>
                      <m:sSup>
                        <m:sSupPr>
                          <m:ctrlPr>
                            <a:rPr lang="en-US" sz="2000" b="1" smtClean="0">
                              <a:latin typeface="Cambria Math"/>
                            </a:rPr>
                          </m:ctrlPr>
                        </m:sSupPr>
                        <m:e>
                          <m:r>
                            <a:rPr lang="en-US" sz="2000" b="1" i="0" smtClean="0">
                              <a:latin typeface="Cambria Math"/>
                            </a:rPr>
                            <m:t>𝐲</m:t>
                          </m:r>
                        </m:e>
                        <m:sup>
                          <m:r>
                            <a:rPr lang="en-US" sz="2000" b="1" i="0" smtClean="0">
                              <a:latin typeface="Cambria Math"/>
                            </a:rPr>
                            <m:t>𝟒</m:t>
                          </m:r>
                        </m:sup>
                      </m:sSup>
                      <m:r>
                        <a:rPr lang="en-US" sz="2000" b="1" i="0" smtClean="0">
                          <a:latin typeface="Cambria Math"/>
                        </a:rPr>
                        <m:t>)</m:t>
                      </m:r>
                    </m:oMath>
                  </m:oMathPara>
                </a14:m>
                <a:endParaRPr lang="en-US" sz="2000" dirty="0"/>
              </a:p>
            </p:txBody>
          </p:sp>
        </mc:Choice>
        <mc:Fallback>
          <p:sp>
            <p:nvSpPr>
              <p:cNvPr id="42" name="Rectangle 41"/>
              <p:cNvSpPr>
                <a:spLocks noRot="1" noChangeAspect="1" noMove="1" noResize="1" noEditPoints="1" noAdjustHandles="1" noChangeArrowheads="1" noChangeShapeType="1" noTextEdit="1"/>
              </p:cNvSpPr>
              <p:nvPr/>
            </p:nvSpPr>
            <p:spPr>
              <a:xfrm>
                <a:off x="762000" y="3810000"/>
                <a:ext cx="3199337" cy="407099"/>
              </a:xfrm>
              <a:prstGeom prst="rect">
                <a:avLst/>
              </a:prstGeom>
              <a:blipFill rotWithShape="1">
                <a:blip r:embed="rId3"/>
                <a:stretch>
                  <a:fillRect b="-14925"/>
                </a:stretch>
              </a:blipFill>
            </p:spPr>
            <p:txBody>
              <a:bodyPr/>
              <a:lstStyle/>
              <a:p>
                <a:r>
                  <a:rPr lang="en-US">
                    <a:noFill/>
                  </a:rPr>
                  <a:t> </a:t>
                </a:r>
              </a:p>
            </p:txBody>
          </p:sp>
        </mc:Fallback>
      </mc:AlternateContent>
      <p:cxnSp>
        <p:nvCxnSpPr>
          <p:cNvPr id="45" name="Straight Arrow Connector 44"/>
          <p:cNvCxnSpPr/>
          <p:nvPr/>
        </p:nvCxnSpPr>
        <p:spPr>
          <a:xfrm>
            <a:off x="5385434" y="3257729"/>
            <a:ext cx="0" cy="503459"/>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mc:AlternateContent xmlns:mc="http://schemas.openxmlformats.org/markup-compatibility/2006">
        <mc:Choice xmlns:a14="http://schemas.microsoft.com/office/drawing/2010/main" Requires="a14">
          <p:sp>
            <p:nvSpPr>
              <p:cNvPr id="50" name="Rectangle 49"/>
              <p:cNvSpPr/>
              <p:nvPr/>
            </p:nvSpPr>
            <p:spPr>
              <a:xfrm>
                <a:off x="4350853" y="3810000"/>
                <a:ext cx="2354747" cy="40709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sz="2000" b="1" i="0" smtClean="0">
                          <a:latin typeface="Cambria Math"/>
                        </a:rPr>
                        <m:t>(</m:t>
                      </m:r>
                      <m:sSup>
                        <m:sSupPr>
                          <m:ctrlPr>
                            <a:rPr lang="en-US" sz="2000" b="1">
                              <a:latin typeface="Cambria Math"/>
                            </a:rPr>
                          </m:ctrlPr>
                        </m:sSupPr>
                        <m:e>
                          <m:r>
                            <a:rPr lang="en-US" sz="2000" b="1" i="0">
                              <a:latin typeface="Cambria Math"/>
                            </a:rPr>
                            <m:t>𝐱</m:t>
                          </m:r>
                        </m:e>
                        <m:sup>
                          <m:r>
                            <a:rPr lang="en-US" sz="2000" b="1" i="0" smtClean="0">
                              <a:latin typeface="Cambria Math"/>
                            </a:rPr>
                            <m:t>𝟑</m:t>
                          </m:r>
                        </m:sup>
                      </m:sSup>
                      <m:r>
                        <a:rPr lang="en-US" sz="2000" b="1" i="0">
                          <a:latin typeface="Cambria Math"/>
                        </a:rPr>
                        <m:t>+</m:t>
                      </m:r>
                      <m:sSup>
                        <m:sSupPr>
                          <m:ctrlPr>
                            <a:rPr lang="en-US" sz="2000" b="1" smtClean="0">
                              <a:latin typeface="Cambria Math"/>
                            </a:rPr>
                          </m:ctrlPr>
                        </m:sSupPr>
                        <m:e>
                          <m:r>
                            <a:rPr lang="en-US" sz="2000" b="1" i="0">
                              <a:latin typeface="Cambria Math"/>
                            </a:rPr>
                            <m:t>𝐲</m:t>
                          </m:r>
                        </m:e>
                        <m:sup>
                          <m:r>
                            <a:rPr lang="en-US" sz="2000" b="1" i="0" smtClean="0">
                              <a:latin typeface="Cambria Math"/>
                            </a:rPr>
                            <m:t>𝟑</m:t>
                          </m:r>
                        </m:sup>
                      </m:sSup>
                      <m:r>
                        <a:rPr lang="en-US" sz="2000" b="1" i="0" smtClean="0">
                          <a:latin typeface="Cambria Math"/>
                        </a:rPr>
                        <m:t>)(</m:t>
                      </m:r>
                      <m:sSup>
                        <m:sSupPr>
                          <m:ctrlPr>
                            <a:rPr lang="en-US" sz="2000" b="1" smtClean="0">
                              <a:latin typeface="Cambria Math"/>
                            </a:rPr>
                          </m:ctrlPr>
                        </m:sSupPr>
                        <m:e>
                          <m:r>
                            <a:rPr lang="en-US" sz="2000" b="1" i="0" smtClean="0">
                              <a:latin typeface="Cambria Math"/>
                            </a:rPr>
                            <m:t>𝐱</m:t>
                          </m:r>
                        </m:e>
                        <m:sup>
                          <m:r>
                            <a:rPr lang="en-US" sz="2000" b="1" i="0" smtClean="0">
                              <a:latin typeface="Cambria Math"/>
                            </a:rPr>
                            <m:t>𝟑</m:t>
                          </m:r>
                        </m:sup>
                      </m:sSup>
                      <m:r>
                        <a:rPr lang="en-US" sz="2000" b="1" i="0" smtClean="0">
                          <a:latin typeface="Cambria Math"/>
                        </a:rPr>
                        <m:t>−</m:t>
                      </m:r>
                      <m:sSup>
                        <m:sSupPr>
                          <m:ctrlPr>
                            <a:rPr lang="en-US" sz="2000" b="1" smtClean="0">
                              <a:latin typeface="Cambria Math"/>
                            </a:rPr>
                          </m:ctrlPr>
                        </m:sSupPr>
                        <m:e>
                          <m:r>
                            <a:rPr lang="en-US" sz="2000" b="1" i="0" smtClean="0">
                              <a:latin typeface="Cambria Math"/>
                            </a:rPr>
                            <m:t>𝐲</m:t>
                          </m:r>
                        </m:e>
                        <m:sup>
                          <m:r>
                            <a:rPr lang="en-US" sz="2000" b="1" i="0" smtClean="0">
                              <a:latin typeface="Cambria Math"/>
                            </a:rPr>
                            <m:t>𝟑</m:t>
                          </m:r>
                        </m:sup>
                      </m:sSup>
                      <m:r>
                        <a:rPr lang="en-US" sz="2000" b="1" i="0" smtClean="0">
                          <a:latin typeface="Cambria Math"/>
                        </a:rPr>
                        <m:t>)</m:t>
                      </m:r>
                    </m:oMath>
                  </m:oMathPara>
                </a14:m>
                <a:endParaRPr lang="en-US" sz="2000" dirty="0"/>
              </a:p>
            </p:txBody>
          </p:sp>
        </mc:Choice>
        <mc:Fallback>
          <p:sp>
            <p:nvSpPr>
              <p:cNvPr id="50" name="Rectangle 49"/>
              <p:cNvSpPr>
                <a:spLocks noRot="1" noChangeAspect="1" noMove="1" noResize="1" noEditPoints="1" noAdjustHandles="1" noChangeArrowheads="1" noChangeShapeType="1" noTextEdit="1"/>
              </p:cNvSpPr>
              <p:nvPr/>
            </p:nvSpPr>
            <p:spPr>
              <a:xfrm>
                <a:off x="4350853" y="3810000"/>
                <a:ext cx="2354747" cy="407099"/>
              </a:xfrm>
              <a:prstGeom prst="rect">
                <a:avLst/>
              </a:prstGeom>
              <a:blipFill rotWithShape="1">
                <a:blip r:embed="rId4"/>
                <a:stretch>
                  <a:fillRect b="-14925"/>
                </a:stretch>
              </a:blipFill>
            </p:spPr>
            <p:txBody>
              <a:bodyPr/>
              <a:lstStyle/>
              <a:p>
                <a:r>
                  <a:rPr lang="en-US">
                    <a:noFill/>
                  </a:rPr>
                  <a:t> </a:t>
                </a:r>
              </a:p>
            </p:txBody>
          </p:sp>
        </mc:Fallback>
      </mc:AlternateContent>
      <p:sp>
        <p:nvSpPr>
          <p:cNvPr id="51" name="Left Brace 50"/>
          <p:cNvSpPr/>
          <p:nvPr/>
        </p:nvSpPr>
        <p:spPr>
          <a:xfrm rot="16200000">
            <a:off x="4848224" y="3724276"/>
            <a:ext cx="342899" cy="1047747"/>
          </a:xfrm>
          <a:prstGeom prst="leftBrace">
            <a:avLst>
              <a:gd name="adj1" fmla="val 37222"/>
              <a:gd name="adj2" fmla="val 49259"/>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52" name="Left Brace 51"/>
          <p:cNvSpPr/>
          <p:nvPr/>
        </p:nvSpPr>
        <p:spPr>
          <a:xfrm rot="16200000">
            <a:off x="5903597" y="3724277"/>
            <a:ext cx="342899" cy="1047747"/>
          </a:xfrm>
          <a:prstGeom prst="leftBrace">
            <a:avLst>
              <a:gd name="adj1" fmla="val 37222"/>
              <a:gd name="adj2" fmla="val 49259"/>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cxnSp>
        <p:nvCxnSpPr>
          <p:cNvPr id="53" name="Straight Arrow Connector 52"/>
          <p:cNvCxnSpPr/>
          <p:nvPr/>
        </p:nvCxnSpPr>
        <p:spPr>
          <a:xfrm>
            <a:off x="5013702" y="4404102"/>
            <a:ext cx="0" cy="484587"/>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54" name="TextBox 53"/>
          <p:cNvSpPr txBox="1"/>
          <p:nvPr/>
        </p:nvSpPr>
        <p:spPr>
          <a:xfrm>
            <a:off x="304800" y="3288268"/>
            <a:ext cx="5334000" cy="369332"/>
          </a:xfrm>
          <a:prstGeom prst="rect">
            <a:avLst/>
          </a:prstGeom>
          <a:noFill/>
        </p:spPr>
        <p:txBody>
          <a:bodyPr wrap="square" rtlCol="0">
            <a:spAutoFit/>
          </a:bodyPr>
          <a:lstStyle/>
          <a:p>
            <a:pPr algn="ctr"/>
            <a:r>
              <a:rPr lang="en-US" b="1" dirty="0" smtClean="0">
                <a:solidFill>
                  <a:schemeClr val="accent2">
                    <a:lumMod val="50000"/>
                  </a:schemeClr>
                </a:solidFill>
              </a:rPr>
              <a:t>Sum of cubes</a:t>
            </a:r>
            <a:endParaRPr lang="en-US" b="1" dirty="0">
              <a:solidFill>
                <a:schemeClr val="accent2">
                  <a:lumMod val="50000"/>
                </a:schemeClr>
              </a:solidFill>
            </a:endParaRPr>
          </a:p>
        </p:txBody>
      </p:sp>
      <mc:AlternateContent xmlns:mc="http://schemas.openxmlformats.org/markup-compatibility/2006">
        <mc:Choice xmlns:a14="http://schemas.microsoft.com/office/drawing/2010/main" Requires="a14">
          <p:sp>
            <p:nvSpPr>
              <p:cNvPr id="55" name="Rectangle 54"/>
              <p:cNvSpPr/>
              <p:nvPr/>
            </p:nvSpPr>
            <p:spPr>
              <a:xfrm>
                <a:off x="2590800" y="4876800"/>
                <a:ext cx="2725618" cy="40709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sz="2000" b="1" i="0" smtClean="0">
                          <a:latin typeface="Cambria Math"/>
                        </a:rPr>
                        <m:t>(</m:t>
                      </m:r>
                      <m:r>
                        <a:rPr lang="en-US" sz="2000" b="1" i="0" smtClean="0">
                          <a:latin typeface="Cambria Math"/>
                        </a:rPr>
                        <m:t>𝐱</m:t>
                      </m:r>
                      <m:r>
                        <a:rPr lang="en-US" sz="2000" b="1" i="0">
                          <a:latin typeface="Cambria Math"/>
                        </a:rPr>
                        <m:t>+</m:t>
                      </m:r>
                      <m:r>
                        <a:rPr lang="en-US" sz="2000" b="1" i="0" smtClean="0">
                          <a:latin typeface="Cambria Math"/>
                        </a:rPr>
                        <m:t>𝐲</m:t>
                      </m:r>
                      <m:r>
                        <a:rPr lang="en-US" sz="2000" b="1" i="0" smtClean="0">
                          <a:latin typeface="Cambria Math"/>
                        </a:rPr>
                        <m:t>)(</m:t>
                      </m:r>
                      <m:sSup>
                        <m:sSupPr>
                          <m:ctrlPr>
                            <a:rPr lang="en-US" sz="2000" b="1" smtClean="0">
                              <a:latin typeface="Cambria Math"/>
                            </a:rPr>
                          </m:ctrlPr>
                        </m:sSupPr>
                        <m:e>
                          <m:r>
                            <a:rPr lang="en-US" sz="2000" b="1" i="0" smtClean="0">
                              <a:latin typeface="Cambria Math"/>
                            </a:rPr>
                            <m:t>𝐱</m:t>
                          </m:r>
                        </m:e>
                        <m:sup>
                          <m:r>
                            <a:rPr lang="en-US" sz="2000" b="1" i="0" smtClean="0">
                              <a:latin typeface="Cambria Math"/>
                            </a:rPr>
                            <m:t>𝟐</m:t>
                          </m:r>
                        </m:sup>
                      </m:sSup>
                      <m:r>
                        <a:rPr lang="en-US" sz="2000" b="1" i="0" smtClean="0">
                          <a:latin typeface="Cambria Math"/>
                        </a:rPr>
                        <m:t>−</m:t>
                      </m:r>
                      <m:r>
                        <a:rPr lang="en-US" sz="2000" b="1" i="0" smtClean="0">
                          <a:latin typeface="Cambria Math"/>
                        </a:rPr>
                        <m:t>𝐱𝐲</m:t>
                      </m:r>
                      <m:r>
                        <a:rPr lang="en-US" sz="2000" b="1" i="0" smtClean="0">
                          <a:latin typeface="Cambria Math"/>
                        </a:rPr>
                        <m:t>+</m:t>
                      </m:r>
                      <m:sSup>
                        <m:sSupPr>
                          <m:ctrlPr>
                            <a:rPr lang="en-US" sz="2000" b="1" smtClean="0">
                              <a:latin typeface="Cambria Math"/>
                            </a:rPr>
                          </m:ctrlPr>
                        </m:sSupPr>
                        <m:e>
                          <m:r>
                            <a:rPr lang="en-US" sz="2000" b="1" i="0" smtClean="0">
                              <a:latin typeface="Cambria Math"/>
                            </a:rPr>
                            <m:t>𝐲</m:t>
                          </m:r>
                        </m:e>
                        <m:sup>
                          <m:r>
                            <a:rPr lang="en-US" sz="2000" b="1" i="0" smtClean="0">
                              <a:latin typeface="Cambria Math"/>
                            </a:rPr>
                            <m:t>𝟐</m:t>
                          </m:r>
                        </m:sup>
                      </m:sSup>
                      <m:r>
                        <a:rPr lang="en-US" sz="2000" b="1" i="0" smtClean="0">
                          <a:latin typeface="Cambria Math"/>
                        </a:rPr>
                        <m:t>)</m:t>
                      </m:r>
                    </m:oMath>
                  </m:oMathPara>
                </a14:m>
                <a:endParaRPr lang="en-US" sz="2000" dirty="0"/>
              </a:p>
            </p:txBody>
          </p:sp>
        </mc:Choice>
        <mc:Fallback>
          <p:sp>
            <p:nvSpPr>
              <p:cNvPr id="55" name="Rectangle 54"/>
              <p:cNvSpPr>
                <a:spLocks noRot="1" noChangeAspect="1" noMove="1" noResize="1" noEditPoints="1" noAdjustHandles="1" noChangeArrowheads="1" noChangeShapeType="1" noTextEdit="1"/>
              </p:cNvSpPr>
              <p:nvPr/>
            </p:nvSpPr>
            <p:spPr>
              <a:xfrm>
                <a:off x="2590800" y="4876800"/>
                <a:ext cx="2725618" cy="407099"/>
              </a:xfrm>
              <a:prstGeom prst="rect">
                <a:avLst/>
              </a:prstGeom>
              <a:blipFill rotWithShape="1">
                <a:blip r:embed="rId5"/>
                <a:stretch>
                  <a:fillRect b="-14925"/>
                </a:stretch>
              </a:blipFill>
            </p:spPr>
            <p:txBody>
              <a:bodyPr/>
              <a:lstStyle/>
              <a:p>
                <a:r>
                  <a:rPr lang="en-US">
                    <a:noFill/>
                  </a:rPr>
                  <a:t> </a:t>
                </a:r>
              </a:p>
            </p:txBody>
          </p:sp>
        </mc:Fallback>
      </mc:AlternateContent>
      <p:cxnSp>
        <p:nvCxnSpPr>
          <p:cNvPr id="56" name="Straight Arrow Connector 55"/>
          <p:cNvCxnSpPr/>
          <p:nvPr/>
        </p:nvCxnSpPr>
        <p:spPr>
          <a:xfrm>
            <a:off x="6096000" y="5029200"/>
            <a:ext cx="0" cy="48458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mc:AlternateContent xmlns:mc="http://schemas.openxmlformats.org/markup-compatibility/2006">
        <mc:Choice xmlns:a14="http://schemas.microsoft.com/office/drawing/2010/main" Requires="a14">
          <p:sp>
            <p:nvSpPr>
              <p:cNvPr id="57" name="Rectangle 56"/>
              <p:cNvSpPr/>
              <p:nvPr/>
            </p:nvSpPr>
            <p:spPr>
              <a:xfrm>
                <a:off x="3751382" y="5536501"/>
                <a:ext cx="2667910" cy="40709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sz="2000" b="1" i="0" smtClean="0">
                          <a:latin typeface="Cambria Math"/>
                        </a:rPr>
                        <m:t>(</m:t>
                      </m:r>
                      <m:r>
                        <a:rPr lang="en-US" sz="2000" b="1" i="0" smtClean="0">
                          <a:latin typeface="Cambria Math"/>
                        </a:rPr>
                        <m:t>𝐱</m:t>
                      </m:r>
                      <m:r>
                        <a:rPr lang="en-US" sz="2000" b="1" i="0" smtClean="0">
                          <a:latin typeface="Cambria Math"/>
                        </a:rPr>
                        <m:t>−</m:t>
                      </m:r>
                      <m:r>
                        <a:rPr lang="en-US" sz="2000" b="1" i="0" smtClean="0">
                          <a:latin typeface="Cambria Math"/>
                        </a:rPr>
                        <m:t>𝐲</m:t>
                      </m:r>
                      <m:r>
                        <a:rPr lang="en-US" sz="2000" b="1" i="0" smtClean="0">
                          <a:latin typeface="Cambria Math"/>
                        </a:rPr>
                        <m:t>)(</m:t>
                      </m:r>
                      <m:sSup>
                        <m:sSupPr>
                          <m:ctrlPr>
                            <a:rPr lang="en-US" sz="2000" b="1" smtClean="0">
                              <a:latin typeface="Cambria Math"/>
                            </a:rPr>
                          </m:ctrlPr>
                        </m:sSupPr>
                        <m:e>
                          <m:r>
                            <a:rPr lang="en-US" sz="2000" b="1" i="0" smtClean="0">
                              <a:latin typeface="Cambria Math"/>
                            </a:rPr>
                            <m:t>𝐱</m:t>
                          </m:r>
                        </m:e>
                        <m:sup>
                          <m:r>
                            <a:rPr lang="en-US" sz="2000" b="1" i="0" smtClean="0">
                              <a:latin typeface="Cambria Math"/>
                            </a:rPr>
                            <m:t>𝟐</m:t>
                          </m:r>
                        </m:sup>
                      </m:sSup>
                      <m:r>
                        <a:rPr lang="en-US" sz="2000" b="1" i="0" smtClean="0">
                          <a:latin typeface="Cambria Math"/>
                        </a:rPr>
                        <m:t>+</m:t>
                      </m:r>
                      <m:r>
                        <a:rPr lang="en-US" sz="2000" b="1" i="0" smtClean="0">
                          <a:latin typeface="Cambria Math"/>
                        </a:rPr>
                        <m:t>𝐱𝐲</m:t>
                      </m:r>
                      <m:r>
                        <a:rPr lang="en-US" sz="2000" b="1" i="0" smtClean="0">
                          <a:latin typeface="Cambria Math"/>
                        </a:rPr>
                        <m:t>+</m:t>
                      </m:r>
                      <m:sSup>
                        <m:sSupPr>
                          <m:ctrlPr>
                            <a:rPr lang="en-US" sz="2000" b="1" smtClean="0">
                              <a:latin typeface="Cambria Math"/>
                            </a:rPr>
                          </m:ctrlPr>
                        </m:sSupPr>
                        <m:e>
                          <m:r>
                            <a:rPr lang="en-US" sz="2000" b="1" i="0" smtClean="0">
                              <a:latin typeface="Cambria Math"/>
                            </a:rPr>
                            <m:t>𝐲</m:t>
                          </m:r>
                        </m:e>
                        <m:sup>
                          <m:r>
                            <a:rPr lang="en-US" sz="2000" b="1" i="0" smtClean="0">
                              <a:latin typeface="Cambria Math"/>
                            </a:rPr>
                            <m:t>𝟐</m:t>
                          </m:r>
                        </m:sup>
                      </m:sSup>
                      <m:r>
                        <a:rPr lang="en-US" sz="2000" b="1" i="0" smtClean="0">
                          <a:latin typeface="Cambria Math"/>
                        </a:rPr>
                        <m:t>)</m:t>
                      </m:r>
                    </m:oMath>
                  </m:oMathPara>
                </a14:m>
                <a:endParaRPr lang="en-US" sz="2000" dirty="0"/>
              </a:p>
            </p:txBody>
          </p:sp>
        </mc:Choice>
        <mc:Fallback>
          <p:sp>
            <p:nvSpPr>
              <p:cNvPr id="57" name="Rectangle 56"/>
              <p:cNvSpPr>
                <a:spLocks noRot="1" noChangeAspect="1" noMove="1" noResize="1" noEditPoints="1" noAdjustHandles="1" noChangeArrowheads="1" noChangeShapeType="1" noTextEdit="1"/>
              </p:cNvSpPr>
              <p:nvPr/>
            </p:nvSpPr>
            <p:spPr>
              <a:xfrm>
                <a:off x="3751382" y="5536501"/>
                <a:ext cx="2667910" cy="407099"/>
              </a:xfrm>
              <a:prstGeom prst="rect">
                <a:avLst/>
              </a:prstGeom>
              <a:blipFill rotWithShape="1">
                <a:blip r:embed="rId6"/>
                <a:stretch>
                  <a:fillRect b="-1492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8" name="Rectangle 47"/>
              <p:cNvSpPr/>
              <p:nvPr/>
            </p:nvSpPr>
            <p:spPr>
              <a:xfrm>
                <a:off x="533400" y="6911200"/>
                <a:ext cx="5956695" cy="188109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d>
                        <m:dPr>
                          <m:ctrlPr>
                            <a:rPr lang="en-US" sz="2800" b="1" smtClean="0">
                              <a:latin typeface="Cambria Math"/>
                            </a:rPr>
                          </m:ctrlPr>
                        </m:dPr>
                        <m:e>
                          <m:sSup>
                            <m:sSupPr>
                              <m:ctrlPr>
                                <a:rPr lang="en-US" sz="2800" b="1" i="1">
                                  <a:latin typeface="Cambria Math"/>
                                </a:rPr>
                              </m:ctrlPr>
                            </m:sSupPr>
                            <m:e>
                              <m:r>
                                <a:rPr lang="en-US" sz="2800" b="1">
                                  <a:latin typeface="Cambria Math"/>
                                </a:rPr>
                                <m:t>𝐱</m:t>
                              </m:r>
                            </m:e>
                            <m:sup>
                              <m:r>
                                <a:rPr lang="en-US" sz="2800" b="1">
                                  <a:latin typeface="Cambria Math"/>
                                </a:rPr>
                                <m:t>𝟐</m:t>
                              </m:r>
                            </m:sup>
                          </m:sSup>
                          <m:r>
                            <a:rPr lang="en-US" sz="2800" b="1">
                              <a:latin typeface="Cambria Math"/>
                            </a:rPr>
                            <m:t>+</m:t>
                          </m:r>
                          <m:sSup>
                            <m:sSupPr>
                              <m:ctrlPr>
                                <a:rPr lang="en-US" sz="2800" b="1" i="1">
                                  <a:latin typeface="Cambria Math"/>
                                </a:rPr>
                              </m:ctrlPr>
                            </m:sSupPr>
                            <m:e>
                              <m:r>
                                <a:rPr lang="en-US" sz="2800" b="1">
                                  <a:latin typeface="Cambria Math"/>
                                </a:rPr>
                                <m:t>𝐲</m:t>
                              </m:r>
                            </m:e>
                            <m:sup>
                              <m:r>
                                <a:rPr lang="en-US" sz="2800" b="1">
                                  <a:latin typeface="Cambria Math"/>
                                </a:rPr>
                                <m:t>𝟐</m:t>
                              </m:r>
                            </m:sup>
                          </m:sSup>
                        </m:e>
                      </m:d>
                      <m:d>
                        <m:dPr>
                          <m:ctrlPr>
                            <a:rPr lang="en-US" sz="2800" b="1" i="1">
                              <a:latin typeface="Cambria Math"/>
                            </a:rPr>
                          </m:ctrlPr>
                        </m:dPr>
                        <m:e>
                          <m:sSup>
                            <m:sSupPr>
                              <m:ctrlPr>
                                <a:rPr lang="en-US" sz="2800" b="1" i="1">
                                  <a:latin typeface="Cambria Math"/>
                                </a:rPr>
                              </m:ctrlPr>
                            </m:sSupPr>
                            <m:e>
                              <m:r>
                                <a:rPr lang="en-US" sz="2800" b="1">
                                  <a:latin typeface="Cambria Math"/>
                                </a:rPr>
                                <m:t>𝐱</m:t>
                              </m:r>
                            </m:e>
                            <m:sup>
                              <m:r>
                                <a:rPr lang="en-US" sz="2800" b="1">
                                  <a:latin typeface="Cambria Math"/>
                                </a:rPr>
                                <m:t>𝟒</m:t>
                              </m:r>
                            </m:sup>
                          </m:sSup>
                          <m:r>
                            <a:rPr lang="en-US" sz="2800" b="1">
                              <a:latin typeface="Cambria Math"/>
                            </a:rPr>
                            <m:t>−</m:t>
                          </m:r>
                          <m:sSup>
                            <m:sSupPr>
                              <m:ctrlPr>
                                <a:rPr lang="en-US" sz="2800" b="1" i="1">
                                  <a:latin typeface="Cambria Math"/>
                                </a:rPr>
                              </m:ctrlPr>
                            </m:sSupPr>
                            <m:e>
                              <m:r>
                                <a:rPr lang="en-US" sz="2800" b="1">
                                  <a:latin typeface="Cambria Math"/>
                                </a:rPr>
                                <m:t>𝐱</m:t>
                              </m:r>
                            </m:e>
                            <m:sup>
                              <m:r>
                                <a:rPr lang="en-US" sz="2800" b="1">
                                  <a:latin typeface="Cambria Math"/>
                                </a:rPr>
                                <m:t>𝟐</m:t>
                              </m:r>
                            </m:sup>
                          </m:sSup>
                          <m:sSup>
                            <m:sSupPr>
                              <m:ctrlPr>
                                <a:rPr lang="en-US" sz="2800" b="1" i="1">
                                  <a:latin typeface="Cambria Math"/>
                                </a:rPr>
                              </m:ctrlPr>
                            </m:sSupPr>
                            <m:e>
                              <m:r>
                                <a:rPr lang="en-US" sz="2800" b="1">
                                  <a:latin typeface="Cambria Math"/>
                                </a:rPr>
                                <m:t>𝐲</m:t>
                              </m:r>
                            </m:e>
                            <m:sup>
                              <m:r>
                                <a:rPr lang="en-US" sz="2800" b="1">
                                  <a:latin typeface="Cambria Math"/>
                                </a:rPr>
                                <m:t>𝟐</m:t>
                              </m:r>
                            </m:sup>
                          </m:sSup>
                          <m:r>
                            <a:rPr lang="en-US" sz="2800" b="1">
                              <a:latin typeface="Cambria Math"/>
                            </a:rPr>
                            <m:t>+</m:t>
                          </m:r>
                          <m:sSup>
                            <m:sSupPr>
                              <m:ctrlPr>
                                <a:rPr lang="en-US" sz="2800" b="1" i="1">
                                  <a:latin typeface="Cambria Math"/>
                                </a:rPr>
                              </m:ctrlPr>
                            </m:sSupPr>
                            <m:e>
                              <m:r>
                                <a:rPr lang="en-US" sz="2800" b="1">
                                  <a:latin typeface="Cambria Math"/>
                                </a:rPr>
                                <m:t>𝐲</m:t>
                              </m:r>
                            </m:e>
                            <m:sup>
                              <m:r>
                                <a:rPr lang="en-US" sz="2800" b="1">
                                  <a:latin typeface="Cambria Math"/>
                                </a:rPr>
                                <m:t>𝟒</m:t>
                              </m:r>
                            </m:sup>
                          </m:sSup>
                        </m:e>
                      </m:d>
                      <m:d>
                        <m:dPr>
                          <m:ctrlPr>
                            <a:rPr lang="en-US" sz="2800" b="1" i="1">
                              <a:latin typeface="Cambria Math"/>
                            </a:rPr>
                          </m:ctrlPr>
                        </m:dPr>
                        <m:e>
                          <m:r>
                            <a:rPr lang="en-US" sz="2800" b="1">
                              <a:latin typeface="Cambria Math"/>
                            </a:rPr>
                            <m:t>𝐱</m:t>
                          </m:r>
                          <m:r>
                            <a:rPr lang="en-US" sz="2800" b="1">
                              <a:latin typeface="Cambria Math"/>
                            </a:rPr>
                            <m:t>+</m:t>
                          </m:r>
                          <m:r>
                            <a:rPr lang="en-US" sz="2800" b="1">
                              <a:latin typeface="Cambria Math"/>
                            </a:rPr>
                            <m:t>𝐲</m:t>
                          </m:r>
                        </m:e>
                      </m:d>
                    </m:oMath>
                  </m:oMathPara>
                </a14:m>
                <a:endParaRPr lang="en-US" sz="2800" b="1" dirty="0" smtClean="0">
                  <a:latin typeface="Cambria Math"/>
                </a:endParaRPr>
              </a:p>
              <a:p>
                <a14:m>
                  <m:oMathPara xmlns:m="http://schemas.openxmlformats.org/officeDocument/2006/math">
                    <m:oMathParaPr>
                      <m:jc m:val="centerGroup"/>
                    </m:oMathParaPr>
                    <m:oMath xmlns:m="http://schemas.openxmlformats.org/officeDocument/2006/math">
                      <m:r>
                        <a:rPr lang="en-US" sz="2800" b="1">
                          <a:latin typeface="Cambria Math"/>
                        </a:rPr>
                        <m:t>(</m:t>
                      </m:r>
                      <m:sSup>
                        <m:sSupPr>
                          <m:ctrlPr>
                            <a:rPr lang="en-US" sz="2800" b="1" i="1">
                              <a:latin typeface="Cambria Math"/>
                            </a:rPr>
                          </m:ctrlPr>
                        </m:sSupPr>
                        <m:e>
                          <m:r>
                            <a:rPr lang="en-US" sz="2800" b="1">
                              <a:latin typeface="Cambria Math"/>
                            </a:rPr>
                            <m:t>𝐱</m:t>
                          </m:r>
                        </m:e>
                        <m:sup>
                          <m:r>
                            <a:rPr lang="en-US" sz="2800" b="1">
                              <a:latin typeface="Cambria Math"/>
                            </a:rPr>
                            <m:t>𝟐</m:t>
                          </m:r>
                        </m:sup>
                      </m:sSup>
                      <m:r>
                        <a:rPr lang="en-US" sz="2800" b="1">
                          <a:latin typeface="Cambria Math"/>
                        </a:rPr>
                        <m:t>−</m:t>
                      </m:r>
                      <m:r>
                        <a:rPr lang="en-US" sz="2800" b="1">
                          <a:latin typeface="Cambria Math"/>
                        </a:rPr>
                        <m:t>𝐱𝐲</m:t>
                      </m:r>
                      <m:r>
                        <a:rPr lang="en-US" sz="2800" b="1">
                          <a:latin typeface="Cambria Math"/>
                        </a:rPr>
                        <m:t>+</m:t>
                      </m:r>
                      <m:sSup>
                        <m:sSupPr>
                          <m:ctrlPr>
                            <a:rPr lang="en-US" sz="2800" b="1" i="1">
                              <a:latin typeface="Cambria Math"/>
                            </a:rPr>
                          </m:ctrlPr>
                        </m:sSupPr>
                        <m:e>
                          <m:r>
                            <a:rPr lang="en-US" sz="2800" b="1">
                              <a:latin typeface="Cambria Math"/>
                            </a:rPr>
                            <m:t>𝐲</m:t>
                          </m:r>
                        </m:e>
                        <m:sup>
                          <m:r>
                            <a:rPr lang="en-US" sz="2800" b="1">
                              <a:latin typeface="Cambria Math"/>
                            </a:rPr>
                            <m:t>𝟐</m:t>
                          </m:r>
                        </m:sup>
                      </m:sSup>
                      <m:r>
                        <a:rPr lang="en-US" sz="2800" b="1">
                          <a:latin typeface="Cambria Math"/>
                        </a:rPr>
                        <m:t>)(</m:t>
                      </m:r>
                      <m:r>
                        <a:rPr lang="en-US" sz="2800" b="1">
                          <a:latin typeface="Cambria Math"/>
                        </a:rPr>
                        <m:t>𝐱</m:t>
                      </m:r>
                      <m:r>
                        <a:rPr lang="en-US" sz="2800" b="1">
                          <a:latin typeface="Cambria Math"/>
                        </a:rPr>
                        <m:t>−</m:t>
                      </m:r>
                      <m:r>
                        <a:rPr lang="en-US" sz="2800" b="1">
                          <a:latin typeface="Cambria Math"/>
                        </a:rPr>
                        <m:t>𝐲</m:t>
                      </m:r>
                      <m:r>
                        <a:rPr lang="en-US" sz="2800" b="1">
                          <a:latin typeface="Cambria Math"/>
                        </a:rPr>
                        <m:t>)(</m:t>
                      </m:r>
                      <m:sSup>
                        <m:sSupPr>
                          <m:ctrlPr>
                            <a:rPr lang="en-US" sz="2800" b="1" i="1">
                              <a:latin typeface="Cambria Math"/>
                            </a:rPr>
                          </m:ctrlPr>
                        </m:sSupPr>
                        <m:e>
                          <m:r>
                            <a:rPr lang="en-US" sz="2800" b="1">
                              <a:latin typeface="Cambria Math"/>
                            </a:rPr>
                            <m:t>𝐱</m:t>
                          </m:r>
                        </m:e>
                        <m:sup>
                          <m:r>
                            <a:rPr lang="en-US" sz="2800" b="1">
                              <a:latin typeface="Cambria Math"/>
                            </a:rPr>
                            <m:t>𝟐</m:t>
                          </m:r>
                        </m:sup>
                      </m:sSup>
                      <m:r>
                        <a:rPr lang="en-US" sz="2800" b="1">
                          <a:latin typeface="Cambria Math"/>
                        </a:rPr>
                        <m:t>+</m:t>
                      </m:r>
                      <m:r>
                        <a:rPr lang="en-US" sz="2800" b="1">
                          <a:latin typeface="Cambria Math"/>
                        </a:rPr>
                        <m:t>𝐱𝐲</m:t>
                      </m:r>
                      <m:r>
                        <a:rPr lang="en-US" sz="2800" b="1">
                          <a:latin typeface="Cambria Math"/>
                        </a:rPr>
                        <m:t>+</m:t>
                      </m:r>
                      <m:sSup>
                        <m:sSupPr>
                          <m:ctrlPr>
                            <a:rPr lang="en-US" sz="2800" b="1" i="1">
                              <a:latin typeface="Cambria Math"/>
                            </a:rPr>
                          </m:ctrlPr>
                        </m:sSupPr>
                        <m:e>
                          <m:r>
                            <a:rPr lang="en-US" sz="2800" b="1">
                              <a:latin typeface="Cambria Math"/>
                            </a:rPr>
                            <m:t>𝐲</m:t>
                          </m:r>
                        </m:e>
                        <m:sup>
                          <m:r>
                            <a:rPr lang="en-US" sz="2800" b="1">
                              <a:latin typeface="Cambria Math"/>
                            </a:rPr>
                            <m:t>𝟐</m:t>
                          </m:r>
                        </m:sup>
                      </m:sSup>
                      <m:r>
                        <a:rPr lang="en-US" sz="2800" b="1">
                          <a:latin typeface="Cambria Math"/>
                        </a:rPr>
                        <m:t>)</m:t>
                      </m:r>
                    </m:oMath>
                  </m:oMathPara>
                </a14:m>
                <a:endParaRPr lang="en-US" sz="2800" dirty="0"/>
              </a:p>
              <a:p>
                <a:endParaRPr lang="en-US" sz="2800" dirty="0"/>
              </a:p>
              <a:p>
                <a:pPr/>
                <a:endParaRPr lang="en-US" sz="2800" dirty="0"/>
              </a:p>
            </p:txBody>
          </p:sp>
        </mc:Choice>
        <mc:Fallback>
          <p:sp>
            <p:nvSpPr>
              <p:cNvPr id="48" name="Rectangle 47"/>
              <p:cNvSpPr>
                <a:spLocks noRot="1" noChangeAspect="1" noMove="1" noResize="1" noEditPoints="1" noAdjustHandles="1" noChangeArrowheads="1" noChangeShapeType="1" noTextEdit="1"/>
              </p:cNvSpPr>
              <p:nvPr/>
            </p:nvSpPr>
            <p:spPr>
              <a:xfrm>
                <a:off x="533400" y="6911200"/>
                <a:ext cx="5956695" cy="1881092"/>
              </a:xfrm>
              <a:prstGeom prst="rect">
                <a:avLst/>
              </a:prstGeom>
              <a:blipFill rotWithShape="1">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20445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66184"/>
            <a:ext cx="6477000" cy="548216"/>
          </a:xfrm>
        </p:spPr>
        <p:txBody>
          <a:bodyPr>
            <a:normAutofit fontScale="90000"/>
          </a:bodyPr>
          <a:lstStyle/>
          <a:p>
            <a:r>
              <a:rPr lang="en-US" dirty="0" smtClean="0"/>
              <a:t>Factoring is Awesome</a:t>
            </a:r>
            <a:endParaRPr lang="en-US" sz="1300"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381000" y="1219200"/>
                <a:ext cx="6172200" cy="7543800"/>
              </a:xfrm>
            </p:spPr>
            <p:txBody>
              <a:bodyPr>
                <a:normAutofit/>
              </a:bodyPr>
              <a:lstStyle/>
              <a:p>
                <a:pPr>
                  <a:buFont typeface="+mj-lt"/>
                  <a:buAutoNum type="arabicPeriod" startAt="6"/>
                </a:pPr>
                <a:r>
                  <a:rPr lang="en-US" sz="1800" dirty="0" smtClean="0"/>
                  <a:t>Evaluate the sum</a:t>
                </a:r>
              </a:p>
              <a:p>
                <a:pPr marL="0" indent="0">
                  <a:buNone/>
                </a:pPr>
                <a14:m>
                  <m:oMathPara xmlns:m="http://schemas.openxmlformats.org/officeDocument/2006/math">
                    <m:oMathParaPr>
                      <m:jc m:val="center"/>
                    </m:oMathParaPr>
                    <m:oMath xmlns:m="http://schemas.openxmlformats.org/officeDocument/2006/math">
                      <m:f>
                        <m:fPr>
                          <m:ctrlPr>
                            <a:rPr lang="en-US" sz="1800" i="1" smtClean="0">
                              <a:latin typeface="Cambria Math"/>
                            </a:rPr>
                          </m:ctrlPr>
                        </m:fPr>
                        <m:num>
                          <m:r>
                            <a:rPr lang="en-US" sz="1800" b="0" i="1" smtClean="0">
                              <a:latin typeface="Cambria Math"/>
                            </a:rPr>
                            <m:t>1</m:t>
                          </m:r>
                        </m:num>
                        <m:den>
                          <m:rad>
                            <m:radPr>
                              <m:degHide m:val="on"/>
                              <m:ctrlPr>
                                <a:rPr lang="en-US" sz="1800" i="1" smtClean="0">
                                  <a:latin typeface="Cambria Math"/>
                                </a:rPr>
                              </m:ctrlPr>
                            </m:radPr>
                            <m:deg/>
                            <m:e>
                              <m:r>
                                <a:rPr lang="en-US" sz="1800" b="0" i="1" smtClean="0">
                                  <a:latin typeface="Cambria Math"/>
                                </a:rPr>
                                <m:t>15</m:t>
                              </m:r>
                            </m:e>
                          </m:rad>
                          <m:r>
                            <a:rPr lang="en-US" sz="1800" b="0" i="1" smtClean="0">
                              <a:latin typeface="Cambria Math"/>
                            </a:rPr>
                            <m:t>+</m:t>
                          </m:r>
                          <m:rad>
                            <m:radPr>
                              <m:degHide m:val="on"/>
                              <m:ctrlPr>
                                <a:rPr lang="en-US" sz="1800" b="0" i="1" smtClean="0">
                                  <a:latin typeface="Cambria Math"/>
                                </a:rPr>
                              </m:ctrlPr>
                            </m:radPr>
                            <m:deg/>
                            <m:e>
                              <m:r>
                                <a:rPr lang="en-US" sz="1800" b="0" i="1" smtClean="0">
                                  <a:latin typeface="Cambria Math"/>
                                </a:rPr>
                                <m:t>13</m:t>
                              </m:r>
                            </m:e>
                          </m:rad>
                        </m:den>
                      </m:f>
                      <m:r>
                        <a:rPr lang="en-US" sz="1800" b="0" i="1" smtClean="0">
                          <a:latin typeface="Cambria Math"/>
                        </a:rPr>
                        <m:t>+</m:t>
                      </m:r>
                      <m:f>
                        <m:fPr>
                          <m:ctrlPr>
                            <a:rPr lang="en-US" sz="1800" i="1">
                              <a:latin typeface="Cambria Math"/>
                            </a:rPr>
                          </m:ctrlPr>
                        </m:fPr>
                        <m:num>
                          <m:r>
                            <a:rPr lang="en-US" sz="1800" i="1">
                              <a:latin typeface="Cambria Math"/>
                            </a:rPr>
                            <m:t>1</m:t>
                          </m:r>
                        </m:num>
                        <m:den>
                          <m:rad>
                            <m:radPr>
                              <m:degHide m:val="on"/>
                              <m:ctrlPr>
                                <a:rPr lang="en-US" sz="1800" i="1">
                                  <a:latin typeface="Cambria Math"/>
                                </a:rPr>
                              </m:ctrlPr>
                            </m:radPr>
                            <m:deg/>
                            <m:e>
                              <m:r>
                                <a:rPr lang="en-US" sz="1800" i="1">
                                  <a:latin typeface="Cambria Math"/>
                                </a:rPr>
                                <m:t>1</m:t>
                              </m:r>
                              <m:r>
                                <a:rPr lang="en-US" sz="1800" b="0" i="1" smtClean="0">
                                  <a:latin typeface="Cambria Math"/>
                                </a:rPr>
                                <m:t>3</m:t>
                              </m:r>
                            </m:e>
                          </m:rad>
                          <m:r>
                            <a:rPr lang="en-US" sz="1800" i="1">
                              <a:latin typeface="Cambria Math"/>
                            </a:rPr>
                            <m:t>+</m:t>
                          </m:r>
                          <m:rad>
                            <m:radPr>
                              <m:degHide m:val="on"/>
                              <m:ctrlPr>
                                <a:rPr lang="en-US" sz="1800" i="1">
                                  <a:latin typeface="Cambria Math"/>
                                </a:rPr>
                              </m:ctrlPr>
                            </m:radPr>
                            <m:deg/>
                            <m:e>
                              <m:r>
                                <a:rPr lang="en-US" sz="1800" b="0" i="1" smtClean="0">
                                  <a:latin typeface="Cambria Math"/>
                                </a:rPr>
                                <m:t>11</m:t>
                              </m:r>
                            </m:e>
                          </m:rad>
                        </m:den>
                      </m:f>
                      <m:r>
                        <a:rPr lang="en-US" sz="1800" i="1">
                          <a:latin typeface="Cambria Math"/>
                        </a:rPr>
                        <m:t>+</m:t>
                      </m:r>
                      <m:f>
                        <m:fPr>
                          <m:ctrlPr>
                            <a:rPr lang="en-US" sz="1800" i="1">
                              <a:latin typeface="Cambria Math"/>
                            </a:rPr>
                          </m:ctrlPr>
                        </m:fPr>
                        <m:num>
                          <m:r>
                            <a:rPr lang="en-US" sz="1800" i="1">
                              <a:latin typeface="Cambria Math"/>
                            </a:rPr>
                            <m:t>1</m:t>
                          </m:r>
                        </m:num>
                        <m:den>
                          <m:rad>
                            <m:radPr>
                              <m:degHide m:val="on"/>
                              <m:ctrlPr>
                                <a:rPr lang="en-US" sz="1800" i="1">
                                  <a:latin typeface="Cambria Math"/>
                                </a:rPr>
                              </m:ctrlPr>
                            </m:radPr>
                            <m:deg/>
                            <m:e>
                              <m:r>
                                <a:rPr lang="en-US" sz="1800" b="0" i="1" smtClean="0">
                                  <a:latin typeface="Cambria Math"/>
                                </a:rPr>
                                <m:t>11</m:t>
                              </m:r>
                            </m:e>
                          </m:rad>
                          <m:r>
                            <a:rPr lang="en-US" sz="1800" i="1">
                              <a:latin typeface="Cambria Math"/>
                            </a:rPr>
                            <m:t>+</m:t>
                          </m:r>
                          <m:rad>
                            <m:radPr>
                              <m:degHide m:val="on"/>
                              <m:ctrlPr>
                                <a:rPr lang="en-US" sz="1800" i="1">
                                  <a:latin typeface="Cambria Math"/>
                                </a:rPr>
                              </m:ctrlPr>
                            </m:radPr>
                            <m:deg/>
                            <m:e>
                              <m:r>
                                <a:rPr lang="en-US" sz="1800" b="0" i="1" smtClean="0">
                                  <a:latin typeface="Cambria Math"/>
                                </a:rPr>
                                <m:t>9</m:t>
                              </m:r>
                            </m:e>
                          </m:rad>
                        </m:den>
                      </m:f>
                      <m:r>
                        <a:rPr lang="en-US" sz="1800" i="1">
                          <a:latin typeface="Cambria Math"/>
                        </a:rPr>
                        <m:t>+</m:t>
                      </m:r>
                      <m:f>
                        <m:fPr>
                          <m:ctrlPr>
                            <a:rPr lang="en-US" sz="1800" i="1">
                              <a:latin typeface="Cambria Math"/>
                            </a:rPr>
                          </m:ctrlPr>
                        </m:fPr>
                        <m:num>
                          <m:r>
                            <a:rPr lang="en-US" sz="1800" i="1">
                              <a:latin typeface="Cambria Math"/>
                            </a:rPr>
                            <m:t>1</m:t>
                          </m:r>
                        </m:num>
                        <m:den>
                          <m:rad>
                            <m:radPr>
                              <m:degHide m:val="on"/>
                              <m:ctrlPr>
                                <a:rPr lang="en-US" sz="1800" i="1">
                                  <a:latin typeface="Cambria Math"/>
                                </a:rPr>
                              </m:ctrlPr>
                            </m:radPr>
                            <m:deg/>
                            <m:e>
                              <m:r>
                                <a:rPr lang="en-US" sz="1800" b="0" i="1" smtClean="0">
                                  <a:latin typeface="Cambria Math"/>
                                </a:rPr>
                                <m:t>9</m:t>
                              </m:r>
                            </m:e>
                          </m:rad>
                          <m:r>
                            <a:rPr lang="en-US" sz="1800" i="1">
                              <a:latin typeface="Cambria Math"/>
                            </a:rPr>
                            <m:t>+</m:t>
                          </m:r>
                          <m:rad>
                            <m:radPr>
                              <m:degHide m:val="on"/>
                              <m:ctrlPr>
                                <a:rPr lang="en-US" sz="1800" i="1">
                                  <a:latin typeface="Cambria Math"/>
                                </a:rPr>
                              </m:ctrlPr>
                            </m:radPr>
                            <m:deg/>
                            <m:e>
                              <m:r>
                                <a:rPr lang="en-US" sz="1800" b="0" i="1" smtClean="0">
                                  <a:latin typeface="Cambria Math"/>
                                </a:rPr>
                                <m:t>7</m:t>
                              </m:r>
                            </m:e>
                          </m:rad>
                        </m:den>
                      </m:f>
                    </m:oMath>
                  </m:oMathPara>
                </a14:m>
                <a:endParaRPr lang="en-US" sz="1800" dirty="0"/>
              </a:p>
              <a:p>
                <a:pPr marL="0" indent="0">
                  <a:buNone/>
                </a:pPr>
                <a:endParaRPr lang="en-US" sz="1800" dirty="0"/>
              </a:p>
              <a:p>
                <a:pPr marL="0" indent="0">
                  <a:buNone/>
                </a:pPr>
                <a:endParaRPr lang="en-US" sz="1800" dirty="0"/>
              </a:p>
              <a:p>
                <a:pPr marL="0" indent="0">
                  <a:buNone/>
                </a:pPr>
                <a:endParaRPr lang="en-US" sz="1800" dirty="0" smtClean="0"/>
              </a:p>
              <a:p>
                <a:pPr marL="514350" indent="-514350">
                  <a:buFont typeface="+mj-lt"/>
                  <a:buAutoNum type="arabicPeriod" startAt="7"/>
                </a:pPr>
                <a:endParaRPr lang="en-US" sz="1800" dirty="0"/>
              </a:p>
              <a:p>
                <a:pPr marL="514350" indent="-514350">
                  <a:buFont typeface="+mj-lt"/>
                  <a:buAutoNum type="arabicPeriod" startAt="7"/>
                </a:pPr>
                <a:endParaRPr lang="en-US" sz="1800" dirty="0" smtClean="0"/>
              </a:p>
              <a:p>
                <a:pPr marL="514350" indent="-514350">
                  <a:buFont typeface="+mj-lt"/>
                  <a:buAutoNum type="arabicPeriod" startAt="7"/>
                </a:pPr>
                <a:r>
                  <a:rPr lang="en-US" sz="1800" dirty="0" smtClean="0"/>
                  <a:t>Simplify completely: </a:t>
                </a:r>
                <a14:m>
                  <m:oMath xmlns:m="http://schemas.openxmlformats.org/officeDocument/2006/math">
                    <m:rad>
                      <m:radPr>
                        <m:degHide m:val="on"/>
                        <m:ctrlPr>
                          <a:rPr lang="en-US" sz="1600" i="1" smtClean="0">
                            <a:latin typeface="Cambria Math"/>
                          </a:rPr>
                        </m:ctrlPr>
                      </m:radPr>
                      <m:deg/>
                      <m:e>
                        <m:d>
                          <m:dPr>
                            <m:ctrlPr>
                              <a:rPr lang="en-US" sz="1600" b="0" i="1" smtClean="0">
                                <a:latin typeface="Cambria Math"/>
                              </a:rPr>
                            </m:ctrlPr>
                          </m:dPr>
                          <m:e>
                            <m:r>
                              <a:rPr lang="en-US" sz="1600" b="0" i="1" smtClean="0">
                                <a:latin typeface="Cambria Math"/>
                              </a:rPr>
                              <m:t>56928</m:t>
                            </m:r>
                          </m:e>
                        </m:d>
                        <m:d>
                          <m:dPr>
                            <m:ctrlPr>
                              <a:rPr lang="en-US" sz="1600" b="0" i="1" smtClean="0">
                                <a:latin typeface="Cambria Math"/>
                              </a:rPr>
                            </m:ctrlPr>
                          </m:dPr>
                          <m:e>
                            <m:r>
                              <a:rPr lang="en-US" sz="1600" b="0" i="1" smtClean="0">
                                <a:latin typeface="Cambria Math"/>
                              </a:rPr>
                              <m:t>56928</m:t>
                            </m:r>
                          </m:e>
                        </m:d>
                        <m:r>
                          <a:rPr lang="en-US" sz="1600" b="0" i="1" smtClean="0">
                            <a:latin typeface="Cambria Math"/>
                          </a:rPr>
                          <m:t>−(56930)(56926)</m:t>
                        </m:r>
                      </m:e>
                    </m:rad>
                  </m:oMath>
                </a14:m>
                <a:r>
                  <a:rPr lang="en-US" sz="1600" dirty="0" smtClean="0"/>
                  <a:t>.</a:t>
                </a:r>
                <a:endParaRPr lang="en-US" sz="1600" dirty="0"/>
              </a:p>
              <a:p>
                <a:pPr marL="514350" indent="-514350">
                  <a:buFont typeface="+mj-lt"/>
                  <a:buAutoNum type="arabicPeriod" startAt="7"/>
                </a:pPr>
                <a:endParaRPr lang="en-US" sz="1600" dirty="0"/>
              </a:p>
              <a:p>
                <a:pPr marL="514350" indent="-514350">
                  <a:buFont typeface="+mj-lt"/>
                  <a:buAutoNum type="arabicPeriod" startAt="7"/>
                </a:pPr>
                <a:endParaRPr lang="en-US" sz="1600" dirty="0"/>
              </a:p>
              <a:p>
                <a:pPr marL="514350" indent="-514350">
                  <a:buFont typeface="+mj-lt"/>
                  <a:buAutoNum type="arabicPeriod" startAt="7"/>
                </a:pPr>
                <a:endParaRPr lang="en-US" sz="1600" dirty="0"/>
              </a:p>
              <a:p>
                <a:pPr marL="514350" indent="-514350">
                  <a:buFont typeface="+mj-lt"/>
                  <a:buAutoNum type="arabicPeriod" startAt="7"/>
                </a:pPr>
                <a:r>
                  <a:rPr lang="en-US" sz="1800" dirty="0" smtClean="0"/>
                  <a:t>Find </a:t>
                </a:r>
                <a14:m>
                  <m:oMath xmlns:m="http://schemas.openxmlformats.org/officeDocument/2006/math">
                    <m:sSup>
                      <m:sSupPr>
                        <m:ctrlPr>
                          <a:rPr lang="en-US" sz="2000" i="1" smtClean="0">
                            <a:latin typeface="Cambria Math"/>
                          </a:rPr>
                        </m:ctrlPr>
                      </m:sSupPr>
                      <m:e>
                        <m:r>
                          <m:rPr>
                            <m:sty m:val="p"/>
                          </m:rPr>
                          <a:rPr lang="en-US" sz="2000" b="0" i="0" smtClean="0">
                            <a:latin typeface="Cambria Math"/>
                          </a:rPr>
                          <m:t>x</m:t>
                        </m:r>
                      </m:e>
                      <m:sup>
                        <m:r>
                          <a:rPr lang="en-US" sz="2000" b="0" i="0" smtClean="0">
                            <a:latin typeface="Cambria Math"/>
                          </a:rPr>
                          <m:t>4</m:t>
                        </m:r>
                      </m:sup>
                    </m:sSup>
                    <m:r>
                      <a:rPr lang="en-US" sz="2000" b="0" i="0" smtClean="0">
                        <a:latin typeface="Cambria Math"/>
                      </a:rPr>
                      <m:t>+</m:t>
                    </m:r>
                    <m:f>
                      <m:fPr>
                        <m:ctrlPr>
                          <a:rPr lang="en-US" sz="2000" i="1" smtClean="0">
                            <a:latin typeface="Cambria Math"/>
                          </a:rPr>
                        </m:ctrlPr>
                      </m:fPr>
                      <m:num>
                        <m:r>
                          <a:rPr lang="en-US" sz="2000" b="0" i="0" smtClean="0">
                            <a:latin typeface="Cambria Math"/>
                          </a:rPr>
                          <m:t>1</m:t>
                        </m:r>
                      </m:num>
                      <m:den>
                        <m:sSup>
                          <m:sSupPr>
                            <m:ctrlPr>
                              <a:rPr lang="en-US" sz="2000" i="1" smtClean="0">
                                <a:latin typeface="Cambria Math"/>
                              </a:rPr>
                            </m:ctrlPr>
                          </m:sSupPr>
                          <m:e>
                            <m:r>
                              <m:rPr>
                                <m:sty m:val="p"/>
                              </m:rPr>
                              <a:rPr lang="en-US" sz="2000" b="0" i="0" smtClean="0">
                                <a:latin typeface="Cambria Math"/>
                              </a:rPr>
                              <m:t>x</m:t>
                            </m:r>
                          </m:e>
                          <m:sup>
                            <m:r>
                              <a:rPr lang="en-US" sz="2000" b="0" i="0" smtClean="0">
                                <a:latin typeface="Cambria Math"/>
                              </a:rPr>
                              <m:t>4</m:t>
                            </m:r>
                          </m:sup>
                        </m:sSup>
                      </m:den>
                    </m:f>
                  </m:oMath>
                </a14:m>
                <a:r>
                  <a:rPr lang="en-US" sz="2400" dirty="0" smtClean="0"/>
                  <a:t> if </a:t>
                </a:r>
                <a14:m>
                  <m:oMath xmlns:m="http://schemas.openxmlformats.org/officeDocument/2006/math">
                    <m:r>
                      <m:rPr>
                        <m:sty m:val="p"/>
                      </m:rPr>
                      <a:rPr lang="en-US" sz="2400" b="0" i="0" smtClean="0">
                        <a:latin typeface="Cambria Math"/>
                      </a:rPr>
                      <m:t>x</m:t>
                    </m:r>
                    <m:r>
                      <a:rPr lang="en-US" sz="2400" b="0" i="0" smtClean="0">
                        <a:latin typeface="Cambria Math"/>
                      </a:rPr>
                      <m:t>−</m:t>
                    </m:r>
                    <m:f>
                      <m:fPr>
                        <m:ctrlPr>
                          <a:rPr lang="en-US" sz="2400" i="1" smtClean="0">
                            <a:latin typeface="Cambria Math"/>
                          </a:rPr>
                        </m:ctrlPr>
                      </m:fPr>
                      <m:num>
                        <m:r>
                          <a:rPr lang="en-US" sz="2400" b="0" i="0" smtClean="0">
                            <a:latin typeface="Cambria Math"/>
                          </a:rPr>
                          <m:t>1</m:t>
                        </m:r>
                      </m:num>
                      <m:den>
                        <m:r>
                          <m:rPr>
                            <m:sty m:val="p"/>
                          </m:rPr>
                          <a:rPr lang="en-US" sz="2400" b="0" i="0" smtClean="0">
                            <a:latin typeface="Cambria Math"/>
                          </a:rPr>
                          <m:t>x</m:t>
                        </m:r>
                      </m:den>
                    </m:f>
                    <m:r>
                      <a:rPr lang="en-US" sz="2400" b="0" i="0" smtClean="0">
                        <a:latin typeface="Cambria Math"/>
                      </a:rPr>
                      <m:t>=5</m:t>
                    </m:r>
                  </m:oMath>
                </a14:m>
                <a:r>
                  <a:rPr lang="en-US" sz="2400" dirty="0" smtClean="0"/>
                  <a:t>.</a:t>
                </a:r>
                <a:endParaRPr lang="en-US" sz="1800" dirty="0" smtClean="0"/>
              </a:p>
              <a:p>
                <a:pPr marL="514350" indent="-514350">
                  <a:buFont typeface="+mj-lt"/>
                  <a:buAutoNum type="arabicPeriod" startAt="7"/>
                </a:pPr>
                <a:endParaRPr lang="en-US" sz="1800" dirty="0"/>
              </a:p>
              <a:p>
                <a:pPr marL="514350" indent="-514350">
                  <a:buFont typeface="+mj-lt"/>
                  <a:buAutoNum type="arabicPeriod" startAt="7"/>
                </a:pPr>
                <a:endParaRPr lang="en-US" sz="1800" dirty="0" smtClean="0"/>
              </a:p>
              <a:p>
                <a:pPr marL="514350" indent="-514350">
                  <a:buFont typeface="+mj-lt"/>
                  <a:buAutoNum type="arabicPeriod" startAt="7"/>
                </a:pPr>
                <a:endParaRPr lang="en-US" sz="1800" dirty="0"/>
              </a:p>
              <a:p>
                <a:pPr marL="514350" indent="-514350">
                  <a:buFont typeface="+mj-lt"/>
                  <a:buAutoNum type="arabicPeriod" startAt="7"/>
                </a:pPr>
                <a:r>
                  <a:rPr lang="en-US" sz="1800" dirty="0" smtClean="0"/>
                  <a:t>Factor x</a:t>
                </a:r>
                <a:r>
                  <a:rPr lang="en-US" sz="1800" baseline="30000" dirty="0" smtClean="0"/>
                  <a:t>12</a:t>
                </a:r>
                <a:r>
                  <a:rPr lang="en-US" sz="1800" dirty="0" smtClean="0"/>
                  <a:t> – y</a:t>
                </a:r>
                <a:r>
                  <a:rPr lang="en-US" sz="1800" baseline="30000" dirty="0" smtClean="0"/>
                  <a:t>12</a:t>
                </a:r>
                <a:r>
                  <a:rPr lang="en-US" sz="1800" dirty="0" smtClean="0"/>
                  <a:t> as completely as possible with integral coefficients and integral exponents. Good luck.</a:t>
                </a:r>
                <a:endParaRPr lang="en-US" sz="1800"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381000" y="1219200"/>
                <a:ext cx="6172200" cy="7543800"/>
              </a:xfrm>
              <a:blipFill rotWithShape="1">
                <a:blip r:embed="rId2"/>
                <a:stretch>
                  <a:fillRect l="-889" t="-404"/>
                </a:stretch>
              </a:blipFill>
            </p:spPr>
            <p:txBody>
              <a:bodyPr/>
              <a:lstStyle/>
              <a:p>
                <a:r>
                  <a:rPr lang="en-US">
                    <a:noFill/>
                  </a:rPr>
                  <a:t> </a:t>
                </a:r>
              </a:p>
            </p:txBody>
          </p:sp>
        </mc:Fallback>
      </mc:AlternateContent>
    </p:spTree>
    <p:extLst>
      <p:ext uri="{BB962C8B-B14F-4D97-AF65-F5344CB8AC3E}">
        <p14:creationId xmlns:p14="http://schemas.microsoft.com/office/powerpoint/2010/main" val="3915207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42900" y="609600"/>
                <a:ext cx="6172200" cy="7086599"/>
              </a:xfrm>
            </p:spPr>
            <p:txBody>
              <a:bodyPr/>
              <a:lstStyle/>
              <a:p>
                <a:pPr marL="350838" indent="-350838">
                  <a:buFont typeface="+mj-lt"/>
                  <a:buAutoNum type="arabicPeriod"/>
                </a:pPr>
                <a:r>
                  <a:rPr lang="en-US" sz="2400" dirty="0"/>
                  <a:t>From AOPS. If </a:t>
                </a:r>
                <a14:m>
                  <m:oMath xmlns:m="http://schemas.openxmlformats.org/officeDocument/2006/math">
                    <m:r>
                      <a:rPr lang="en-US" i="1">
                        <a:latin typeface="Cambria Math"/>
                      </a:rPr>
                      <m:t>𝑥</m:t>
                    </m:r>
                    <m:r>
                      <a:rPr lang="en-US" i="1">
                        <a:latin typeface="Cambria Math"/>
                      </a:rPr>
                      <m:t>+</m:t>
                    </m:r>
                    <m:f>
                      <m:fPr>
                        <m:ctrlPr>
                          <a:rPr lang="en-US" i="1">
                            <a:latin typeface="Cambria Math"/>
                          </a:rPr>
                        </m:ctrlPr>
                      </m:fPr>
                      <m:num>
                        <m:r>
                          <a:rPr lang="en-US" i="1">
                            <a:latin typeface="Cambria Math"/>
                          </a:rPr>
                          <m:t>1</m:t>
                        </m:r>
                      </m:num>
                      <m:den>
                        <m:r>
                          <a:rPr lang="en-US" i="1">
                            <a:latin typeface="Cambria Math"/>
                          </a:rPr>
                          <m:t>𝑥</m:t>
                        </m:r>
                      </m:den>
                    </m:f>
                    <m:r>
                      <a:rPr lang="en-US" i="1">
                        <a:latin typeface="Cambria Math"/>
                        <a:ea typeface="Cambria Math"/>
                      </a:rPr>
                      <m:t>=3</m:t>
                    </m:r>
                  </m:oMath>
                </a14:m>
                <a:r>
                  <a:rPr lang="en-US" dirty="0"/>
                  <a:t>, </a:t>
                </a:r>
                <a:r>
                  <a:rPr lang="en-US" sz="2400" dirty="0"/>
                  <a:t>find</a:t>
                </a:r>
                <a:r>
                  <a:rPr lang="en-US" dirty="0"/>
                  <a:t> </a:t>
                </a:r>
                <a14:m>
                  <m:oMath xmlns:m="http://schemas.openxmlformats.org/officeDocument/2006/math">
                    <m:sSup>
                      <m:sSupPr>
                        <m:ctrlPr>
                          <a:rPr lang="en-US" i="1">
                            <a:latin typeface="Cambria Math"/>
                          </a:rPr>
                        </m:ctrlPr>
                      </m:sSupPr>
                      <m:e>
                        <m:r>
                          <a:rPr lang="en-US" i="1">
                            <a:latin typeface="Cambria Math"/>
                          </a:rPr>
                          <m:t>𝑥</m:t>
                        </m:r>
                      </m:e>
                      <m:sup>
                        <m:r>
                          <a:rPr lang="en-US" i="1">
                            <a:latin typeface="Cambria Math"/>
                          </a:rPr>
                          <m:t>2</m:t>
                        </m:r>
                      </m:sup>
                    </m:sSup>
                    <m:r>
                      <a:rPr lang="en-US" i="1">
                        <a:latin typeface="Cambria Math"/>
                      </a:rPr>
                      <m:t>+</m:t>
                    </m:r>
                    <m:f>
                      <m:fPr>
                        <m:ctrlPr>
                          <a:rPr lang="en-US" i="1">
                            <a:latin typeface="Cambria Math"/>
                          </a:rPr>
                        </m:ctrlPr>
                      </m:fPr>
                      <m:num>
                        <m:r>
                          <a:rPr lang="en-US" i="1">
                            <a:latin typeface="Cambria Math"/>
                          </a:rPr>
                          <m:t>1</m:t>
                        </m:r>
                      </m:num>
                      <m:den>
                        <m:sSup>
                          <m:sSupPr>
                            <m:ctrlPr>
                              <a:rPr lang="en-US" i="1">
                                <a:latin typeface="Cambria Math"/>
                              </a:rPr>
                            </m:ctrlPr>
                          </m:sSupPr>
                          <m:e>
                            <m:r>
                              <a:rPr lang="en-US" i="1">
                                <a:latin typeface="Cambria Math"/>
                              </a:rPr>
                              <m:t>𝑥</m:t>
                            </m:r>
                          </m:e>
                          <m:sup>
                            <m:r>
                              <a:rPr lang="en-US" i="1">
                                <a:latin typeface="Cambria Math"/>
                              </a:rPr>
                              <m:t>2</m:t>
                            </m:r>
                          </m:sup>
                        </m:sSup>
                      </m:den>
                    </m:f>
                  </m:oMath>
                </a14:m>
                <a:r>
                  <a:rPr lang="en-US" dirty="0"/>
                  <a:t>.</a:t>
                </a:r>
              </a:p>
              <a:p>
                <a:pPr marL="514350" indent="-514350">
                  <a:buFont typeface="+mj-lt"/>
                  <a:buAutoNum type="arabicPeriod"/>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42900" y="609600"/>
                <a:ext cx="6172200" cy="7086599"/>
              </a:xfrm>
              <a:blipFill rotWithShape="1">
                <a:blip r:embed="rId2"/>
                <a:stretch>
                  <a:fillRect l="-1481" r="-1086"/>
                </a:stretch>
              </a:blipFill>
            </p:spPr>
            <p:txBody>
              <a:bodyPr/>
              <a:lstStyle/>
              <a:p>
                <a:r>
                  <a:rPr lang="en-US">
                    <a:noFill/>
                  </a:rPr>
                  <a:t> </a:t>
                </a:r>
              </a:p>
            </p:txBody>
          </p:sp>
        </mc:Fallback>
      </mc:AlternateContent>
      <p:sp>
        <p:nvSpPr>
          <p:cNvPr id="65" name="TextBox 64"/>
          <p:cNvSpPr txBox="1"/>
          <p:nvPr/>
        </p:nvSpPr>
        <p:spPr>
          <a:xfrm>
            <a:off x="304146" y="1752600"/>
            <a:ext cx="6249054" cy="1200329"/>
          </a:xfrm>
          <a:prstGeom prst="rect">
            <a:avLst/>
          </a:prstGeom>
          <a:noFill/>
        </p:spPr>
        <p:txBody>
          <a:bodyPr wrap="square" rtlCol="0">
            <a:spAutoFit/>
          </a:bodyPr>
          <a:lstStyle/>
          <a:p>
            <a:pPr algn="ctr"/>
            <a:r>
              <a:rPr lang="en-US" b="1" dirty="0" smtClean="0">
                <a:solidFill>
                  <a:srgbClr val="002060"/>
                </a:solidFill>
              </a:rPr>
              <a:t>First of all, you have an equation. You need to do something with that equation, but what? You are trying to find terms that are squared, so I think your best bet is to square the first equation. What do you get?</a:t>
            </a:r>
            <a:endParaRPr lang="en-US" b="1" dirty="0">
              <a:solidFill>
                <a:srgbClr val="002060"/>
              </a:solidFill>
            </a:endParaRPr>
          </a:p>
        </p:txBody>
      </p:sp>
      <p:sp>
        <p:nvSpPr>
          <p:cNvPr id="17" name="TextBox 16"/>
          <p:cNvSpPr txBox="1"/>
          <p:nvPr/>
        </p:nvSpPr>
        <p:spPr>
          <a:xfrm>
            <a:off x="2286000" y="3124200"/>
            <a:ext cx="4329167" cy="1477328"/>
          </a:xfrm>
          <a:prstGeom prst="rect">
            <a:avLst/>
          </a:prstGeom>
          <a:noFill/>
        </p:spPr>
        <p:txBody>
          <a:bodyPr wrap="square" rtlCol="0">
            <a:spAutoFit/>
          </a:bodyPr>
          <a:lstStyle/>
          <a:p>
            <a:pPr algn="ctr"/>
            <a:r>
              <a:rPr lang="en-US" b="1" dirty="0" smtClean="0">
                <a:solidFill>
                  <a:schemeClr val="accent6">
                    <a:lumMod val="75000"/>
                  </a:schemeClr>
                </a:solidFill>
              </a:rPr>
              <a:t>You are used to foiling, right? Here’s a tip for math competitions: When you square binomials like this, it’s usually easier to write it in the form of a</a:t>
            </a:r>
            <a:r>
              <a:rPr lang="en-US" b="1" baseline="30000" dirty="0" smtClean="0">
                <a:solidFill>
                  <a:schemeClr val="accent6">
                    <a:lumMod val="75000"/>
                  </a:schemeClr>
                </a:solidFill>
              </a:rPr>
              <a:t>2</a:t>
            </a:r>
            <a:r>
              <a:rPr lang="en-US" b="1" dirty="0" smtClean="0">
                <a:solidFill>
                  <a:schemeClr val="accent6">
                    <a:lumMod val="75000"/>
                  </a:schemeClr>
                </a:solidFill>
              </a:rPr>
              <a:t> + b</a:t>
            </a:r>
            <a:r>
              <a:rPr lang="en-US" b="1" baseline="30000" dirty="0" smtClean="0">
                <a:solidFill>
                  <a:schemeClr val="accent6">
                    <a:lumMod val="75000"/>
                  </a:schemeClr>
                </a:solidFill>
              </a:rPr>
              <a:t>2</a:t>
            </a:r>
            <a:r>
              <a:rPr lang="en-US" b="1" dirty="0" smtClean="0">
                <a:solidFill>
                  <a:schemeClr val="accent6">
                    <a:lumMod val="75000"/>
                  </a:schemeClr>
                </a:solidFill>
              </a:rPr>
              <a:t> + 2ab instead of a</a:t>
            </a:r>
            <a:r>
              <a:rPr lang="en-US" b="1" baseline="30000" dirty="0" smtClean="0">
                <a:solidFill>
                  <a:schemeClr val="accent6">
                    <a:lumMod val="75000"/>
                  </a:schemeClr>
                </a:solidFill>
              </a:rPr>
              <a:t>2 </a:t>
            </a:r>
            <a:r>
              <a:rPr lang="en-US" b="1" dirty="0" smtClean="0">
                <a:solidFill>
                  <a:schemeClr val="accent6">
                    <a:lumMod val="75000"/>
                  </a:schemeClr>
                </a:solidFill>
              </a:rPr>
              <a:t>+2ab +b</a:t>
            </a:r>
            <a:r>
              <a:rPr lang="en-US" b="1" baseline="30000" dirty="0" smtClean="0">
                <a:solidFill>
                  <a:schemeClr val="accent6">
                    <a:lumMod val="75000"/>
                  </a:schemeClr>
                </a:solidFill>
              </a:rPr>
              <a:t>2</a:t>
            </a:r>
            <a:r>
              <a:rPr lang="en-US" b="1" dirty="0" smtClean="0">
                <a:solidFill>
                  <a:schemeClr val="accent6">
                    <a:lumMod val="75000"/>
                  </a:schemeClr>
                </a:solidFill>
              </a:rPr>
              <a:t>.</a:t>
            </a:r>
            <a:endParaRPr lang="en-US" b="1" dirty="0">
              <a:solidFill>
                <a:schemeClr val="accent6">
                  <a:lumMod val="75000"/>
                </a:schemeClr>
              </a:solidFill>
            </a:endParaRPr>
          </a:p>
        </p:txBody>
      </p:sp>
      <p:sp>
        <p:nvSpPr>
          <p:cNvPr id="20" name="TextBox 19"/>
          <p:cNvSpPr txBox="1"/>
          <p:nvPr/>
        </p:nvSpPr>
        <p:spPr>
          <a:xfrm>
            <a:off x="-2102604" y="5695672"/>
            <a:ext cx="6858000" cy="369332"/>
          </a:xfrm>
          <a:prstGeom prst="rect">
            <a:avLst/>
          </a:prstGeom>
          <a:noFill/>
        </p:spPr>
        <p:txBody>
          <a:bodyPr wrap="square" rtlCol="0">
            <a:spAutoFit/>
          </a:bodyPr>
          <a:lstStyle/>
          <a:p>
            <a:pPr algn="ctr"/>
            <a:r>
              <a:rPr lang="en-US" b="1" dirty="0" smtClean="0">
                <a:solidFill>
                  <a:schemeClr val="accent2">
                    <a:lumMod val="75000"/>
                  </a:schemeClr>
                </a:solidFill>
              </a:rPr>
              <a:t>This is what you want!!!</a:t>
            </a:r>
            <a:endParaRPr lang="en-US" b="1" dirty="0">
              <a:solidFill>
                <a:schemeClr val="accent2">
                  <a:lumMod val="75000"/>
                </a:schemeClr>
              </a:solidFill>
            </a:endParaRPr>
          </a:p>
        </p:txBody>
      </p:sp>
      <mc:AlternateContent xmlns:mc="http://schemas.openxmlformats.org/markup-compatibility/2006">
        <mc:Choice xmlns:a14="http://schemas.microsoft.com/office/drawing/2010/main" Requires="a14">
          <p:sp>
            <p:nvSpPr>
              <p:cNvPr id="10" name="TextBox 9"/>
              <p:cNvSpPr txBox="1"/>
              <p:nvPr/>
            </p:nvSpPr>
            <p:spPr>
              <a:xfrm>
                <a:off x="685800" y="3352800"/>
                <a:ext cx="1839158" cy="776431"/>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b="1" smtClean="0">
                              <a:latin typeface="Cambria Math"/>
                            </a:rPr>
                          </m:ctrlPr>
                        </m:sSupPr>
                        <m:e>
                          <m:d>
                            <m:dPr>
                              <m:ctrlPr>
                                <a:rPr lang="en-US" b="1">
                                  <a:latin typeface="Cambria Math"/>
                                </a:rPr>
                              </m:ctrlPr>
                            </m:dPr>
                            <m:e>
                              <m:r>
                                <a:rPr lang="en-US" b="1" i="0">
                                  <a:latin typeface="Cambria Math"/>
                                </a:rPr>
                                <m:t>𝐱</m:t>
                              </m:r>
                              <m:r>
                                <a:rPr lang="en-US" b="1" i="0">
                                  <a:latin typeface="Cambria Math"/>
                                </a:rPr>
                                <m:t>+</m:t>
                              </m:r>
                              <m:f>
                                <m:fPr>
                                  <m:ctrlPr>
                                    <a:rPr lang="en-US" b="1">
                                      <a:latin typeface="Cambria Math"/>
                                    </a:rPr>
                                  </m:ctrlPr>
                                </m:fPr>
                                <m:num>
                                  <m:r>
                                    <a:rPr lang="en-US" b="1" i="0" smtClean="0">
                                      <a:latin typeface="Cambria Math"/>
                                    </a:rPr>
                                    <m:t>𝟏</m:t>
                                  </m:r>
                                </m:num>
                                <m:den>
                                  <m:r>
                                    <a:rPr lang="en-US" b="1" i="0" smtClean="0">
                                      <a:latin typeface="Cambria Math"/>
                                    </a:rPr>
                                    <m:t>𝐱</m:t>
                                  </m:r>
                                </m:den>
                              </m:f>
                            </m:e>
                          </m:d>
                        </m:e>
                        <m:sup>
                          <m:r>
                            <a:rPr lang="en-US" b="1" i="0" smtClean="0">
                              <a:latin typeface="Cambria Math"/>
                            </a:rPr>
                            <m:t>𝟐</m:t>
                          </m:r>
                        </m:sup>
                      </m:sSup>
                      <m:r>
                        <a:rPr lang="en-US" b="1" i="0" smtClean="0">
                          <a:latin typeface="Cambria Math"/>
                        </a:rPr>
                        <m:t>=</m:t>
                      </m:r>
                      <m:sSup>
                        <m:sSupPr>
                          <m:ctrlPr>
                            <a:rPr lang="en-US" b="1" i="1" smtClean="0">
                              <a:latin typeface="Cambria Math"/>
                            </a:rPr>
                          </m:ctrlPr>
                        </m:sSupPr>
                        <m:e>
                          <m:r>
                            <a:rPr lang="en-US" b="1" i="1" smtClean="0">
                              <a:latin typeface="Cambria Math"/>
                            </a:rPr>
                            <m:t>𝟑</m:t>
                          </m:r>
                        </m:e>
                        <m:sup>
                          <m:r>
                            <a:rPr lang="en-US" b="1" i="1" smtClean="0">
                              <a:latin typeface="Cambria Math"/>
                            </a:rPr>
                            <m:t>𝟐</m:t>
                          </m:r>
                        </m:sup>
                      </m:sSup>
                    </m:oMath>
                  </m:oMathPara>
                </a14:m>
                <a:endParaRPr lang="en-US" b="1" dirty="0">
                  <a:latin typeface="Lucida Console" pitchFamily="49" charset="0"/>
                </a:endParaRPr>
              </a:p>
            </p:txBody>
          </p:sp>
        </mc:Choice>
        <mc:Fallback>
          <p:sp>
            <p:nvSpPr>
              <p:cNvPr id="10" name="TextBox 9"/>
              <p:cNvSpPr txBox="1">
                <a:spLocks noRot="1" noChangeAspect="1" noMove="1" noResize="1" noEditPoints="1" noAdjustHandles="1" noChangeArrowheads="1" noChangeShapeType="1" noTextEdit="1"/>
              </p:cNvSpPr>
              <p:nvPr/>
            </p:nvSpPr>
            <p:spPr>
              <a:xfrm>
                <a:off x="685800" y="3352800"/>
                <a:ext cx="1839158" cy="776431"/>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6" name="TextBox 25"/>
              <p:cNvSpPr txBox="1"/>
              <p:nvPr/>
            </p:nvSpPr>
            <p:spPr>
              <a:xfrm>
                <a:off x="675442" y="4786169"/>
                <a:ext cx="2973826" cy="776431"/>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b="1" smtClean="0">
                              <a:latin typeface="Cambria Math"/>
                            </a:rPr>
                          </m:ctrlPr>
                        </m:sSupPr>
                        <m:e>
                          <m:r>
                            <a:rPr lang="en-US" b="1" i="0" smtClean="0">
                              <a:latin typeface="Cambria Math"/>
                            </a:rPr>
                            <m:t>𝐱</m:t>
                          </m:r>
                        </m:e>
                        <m:sup>
                          <m:r>
                            <a:rPr lang="en-US" b="1" i="0" smtClean="0">
                              <a:latin typeface="Cambria Math"/>
                            </a:rPr>
                            <m:t>𝟐</m:t>
                          </m:r>
                        </m:sup>
                      </m:sSup>
                      <m:r>
                        <a:rPr lang="en-US" b="1" i="0" smtClean="0">
                          <a:latin typeface="Cambria Math"/>
                        </a:rPr>
                        <m:t>+</m:t>
                      </m:r>
                      <m:sSup>
                        <m:sSupPr>
                          <m:ctrlPr>
                            <a:rPr lang="en-US" b="1" smtClean="0">
                              <a:latin typeface="Cambria Math"/>
                            </a:rPr>
                          </m:ctrlPr>
                        </m:sSupPr>
                        <m:e>
                          <m:d>
                            <m:dPr>
                              <m:ctrlPr>
                                <a:rPr lang="en-US" b="1" smtClean="0">
                                  <a:latin typeface="Cambria Math"/>
                                </a:rPr>
                              </m:ctrlPr>
                            </m:dPr>
                            <m:e>
                              <m:f>
                                <m:fPr>
                                  <m:ctrlPr>
                                    <a:rPr lang="en-US" b="1" smtClean="0">
                                      <a:latin typeface="Cambria Math"/>
                                    </a:rPr>
                                  </m:ctrlPr>
                                </m:fPr>
                                <m:num>
                                  <m:r>
                                    <a:rPr lang="en-US" b="1" i="0" smtClean="0">
                                      <a:latin typeface="Cambria Math"/>
                                    </a:rPr>
                                    <m:t>𝟏</m:t>
                                  </m:r>
                                </m:num>
                                <m:den>
                                  <m:r>
                                    <a:rPr lang="en-US" b="1" i="0" smtClean="0">
                                      <a:latin typeface="Cambria Math"/>
                                    </a:rPr>
                                    <m:t>𝐱</m:t>
                                  </m:r>
                                </m:den>
                              </m:f>
                            </m:e>
                          </m:d>
                        </m:e>
                        <m:sup>
                          <m:r>
                            <a:rPr lang="en-US" b="1" i="0" smtClean="0">
                              <a:latin typeface="Cambria Math"/>
                            </a:rPr>
                            <m:t>𝟐</m:t>
                          </m:r>
                        </m:sup>
                      </m:sSup>
                      <m:r>
                        <a:rPr lang="en-US" b="1" i="0" smtClean="0">
                          <a:latin typeface="Cambria Math"/>
                        </a:rPr>
                        <m:t>+</m:t>
                      </m:r>
                      <m:r>
                        <a:rPr lang="en-US" b="1" i="0" smtClean="0">
                          <a:latin typeface="Cambria Math"/>
                        </a:rPr>
                        <m:t>𝟐</m:t>
                      </m:r>
                      <m:r>
                        <a:rPr lang="en-US" b="1" i="0" smtClean="0">
                          <a:latin typeface="Cambria Math"/>
                        </a:rPr>
                        <m:t>(</m:t>
                      </m:r>
                      <m:r>
                        <a:rPr lang="en-US" b="1" i="0" smtClean="0">
                          <a:latin typeface="Cambria Math"/>
                        </a:rPr>
                        <m:t>𝐱</m:t>
                      </m:r>
                      <m:r>
                        <a:rPr lang="en-US" b="1" i="0" smtClean="0">
                          <a:latin typeface="Cambria Math"/>
                        </a:rPr>
                        <m:t>)</m:t>
                      </m:r>
                      <m:d>
                        <m:dPr>
                          <m:ctrlPr>
                            <a:rPr lang="en-US" b="1" smtClean="0">
                              <a:latin typeface="Cambria Math"/>
                            </a:rPr>
                          </m:ctrlPr>
                        </m:dPr>
                        <m:e>
                          <m:f>
                            <m:fPr>
                              <m:ctrlPr>
                                <a:rPr lang="en-US" b="1" smtClean="0">
                                  <a:latin typeface="Cambria Math"/>
                                </a:rPr>
                              </m:ctrlPr>
                            </m:fPr>
                            <m:num>
                              <m:r>
                                <a:rPr lang="en-US" b="1" i="0" smtClean="0">
                                  <a:latin typeface="Cambria Math"/>
                                </a:rPr>
                                <m:t>𝟏</m:t>
                              </m:r>
                            </m:num>
                            <m:den>
                              <m:r>
                                <a:rPr lang="en-US" b="1" i="0" smtClean="0">
                                  <a:latin typeface="Cambria Math"/>
                                </a:rPr>
                                <m:t>𝐱</m:t>
                              </m:r>
                            </m:den>
                          </m:f>
                        </m:e>
                      </m:d>
                      <m:r>
                        <a:rPr lang="en-US" b="1" i="0" smtClean="0">
                          <a:latin typeface="Cambria Math"/>
                        </a:rPr>
                        <m:t>=</m:t>
                      </m:r>
                      <m:r>
                        <a:rPr lang="en-US" b="1" i="0" smtClean="0">
                          <a:latin typeface="Cambria Math"/>
                        </a:rPr>
                        <m:t>𝟗</m:t>
                      </m:r>
                    </m:oMath>
                  </m:oMathPara>
                </a14:m>
                <a:endParaRPr lang="en-US" b="1" dirty="0">
                  <a:latin typeface="Lucida Console" pitchFamily="49" charset="0"/>
                </a:endParaRPr>
              </a:p>
            </p:txBody>
          </p:sp>
        </mc:Choice>
        <mc:Fallback>
          <p:sp>
            <p:nvSpPr>
              <p:cNvPr id="26" name="TextBox 25"/>
              <p:cNvSpPr txBox="1">
                <a:spLocks noRot="1" noChangeAspect="1" noMove="1" noResize="1" noEditPoints="1" noAdjustHandles="1" noChangeArrowheads="1" noChangeShapeType="1" noTextEdit="1"/>
              </p:cNvSpPr>
              <p:nvPr/>
            </p:nvSpPr>
            <p:spPr>
              <a:xfrm>
                <a:off x="675442" y="4786169"/>
                <a:ext cx="2973826" cy="776431"/>
              </a:xfrm>
              <a:prstGeom prst="rect">
                <a:avLst/>
              </a:prstGeom>
              <a:blipFill rotWithShape="1">
                <a:blip r:embed="rId4"/>
                <a:stretch>
                  <a:fillRect/>
                </a:stretch>
              </a:blipFill>
            </p:spPr>
            <p:txBody>
              <a:bodyPr/>
              <a:lstStyle/>
              <a:p>
                <a:r>
                  <a:rPr lang="en-US">
                    <a:noFill/>
                  </a:rPr>
                  <a:t> </a:t>
                </a:r>
              </a:p>
            </p:txBody>
          </p:sp>
        </mc:Fallback>
      </mc:AlternateContent>
      <p:sp>
        <p:nvSpPr>
          <p:cNvPr id="36" name="Left Brace 35"/>
          <p:cNvSpPr/>
          <p:nvPr/>
        </p:nvSpPr>
        <p:spPr>
          <a:xfrm rot="16200000">
            <a:off x="1167622" y="5004579"/>
            <a:ext cx="304800" cy="1116043"/>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cxnSp>
        <p:nvCxnSpPr>
          <p:cNvPr id="38" name="Straight Connector 37"/>
          <p:cNvCxnSpPr/>
          <p:nvPr/>
        </p:nvCxnSpPr>
        <p:spPr>
          <a:xfrm>
            <a:off x="2314755" y="4876800"/>
            <a:ext cx="885645" cy="776431"/>
          </a:xfrm>
          <a:prstGeom prst="line">
            <a:avLst/>
          </a:prstGeom>
        </p:spPr>
        <p:style>
          <a:lnRef idx="2">
            <a:schemeClr val="accent4"/>
          </a:lnRef>
          <a:fillRef idx="0">
            <a:schemeClr val="accent4"/>
          </a:fillRef>
          <a:effectRef idx="1">
            <a:schemeClr val="accent4"/>
          </a:effectRef>
          <a:fontRef idx="minor">
            <a:schemeClr val="tx1"/>
          </a:fontRef>
        </p:style>
      </p:cxnSp>
      <mc:AlternateContent xmlns:mc="http://schemas.openxmlformats.org/markup-compatibility/2006">
        <mc:Choice xmlns:a14="http://schemas.microsoft.com/office/drawing/2010/main" Requires="a14">
          <p:sp>
            <p:nvSpPr>
              <p:cNvPr id="45" name="TextBox 44"/>
              <p:cNvSpPr txBox="1"/>
              <p:nvPr/>
            </p:nvSpPr>
            <p:spPr>
              <a:xfrm>
                <a:off x="607574" y="6233969"/>
                <a:ext cx="1969706" cy="6127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b="1" smtClean="0">
                              <a:latin typeface="Cambria Math"/>
                            </a:rPr>
                          </m:ctrlPr>
                        </m:sSupPr>
                        <m:e>
                          <m:r>
                            <a:rPr lang="en-US" b="1" i="0" smtClean="0">
                              <a:latin typeface="Cambria Math"/>
                            </a:rPr>
                            <m:t>𝐱</m:t>
                          </m:r>
                        </m:e>
                        <m:sup>
                          <m:r>
                            <a:rPr lang="en-US" b="1" i="0" smtClean="0">
                              <a:latin typeface="Cambria Math"/>
                            </a:rPr>
                            <m:t>𝟐</m:t>
                          </m:r>
                        </m:sup>
                      </m:sSup>
                      <m:r>
                        <a:rPr lang="en-US" b="1" i="0" smtClean="0">
                          <a:latin typeface="Cambria Math"/>
                        </a:rPr>
                        <m:t>+</m:t>
                      </m:r>
                      <m:f>
                        <m:fPr>
                          <m:ctrlPr>
                            <a:rPr lang="en-US" b="1" smtClean="0">
                              <a:latin typeface="Cambria Math"/>
                            </a:rPr>
                          </m:ctrlPr>
                        </m:fPr>
                        <m:num>
                          <m:r>
                            <a:rPr lang="en-US" b="1" i="0" smtClean="0">
                              <a:latin typeface="Cambria Math"/>
                            </a:rPr>
                            <m:t>𝟏</m:t>
                          </m:r>
                        </m:num>
                        <m:den>
                          <m:sSup>
                            <m:sSupPr>
                              <m:ctrlPr>
                                <a:rPr lang="en-US" b="1" smtClean="0">
                                  <a:latin typeface="Cambria Math"/>
                                </a:rPr>
                              </m:ctrlPr>
                            </m:sSupPr>
                            <m:e>
                              <m:r>
                                <a:rPr lang="en-US" b="1" i="0" smtClean="0">
                                  <a:latin typeface="Cambria Math"/>
                                </a:rPr>
                                <m:t>𝐱</m:t>
                              </m:r>
                            </m:e>
                            <m:sup>
                              <m:r>
                                <a:rPr lang="en-US" b="1" i="0" smtClean="0">
                                  <a:latin typeface="Cambria Math"/>
                                </a:rPr>
                                <m:t>𝟐</m:t>
                              </m:r>
                            </m:sup>
                          </m:sSup>
                        </m:den>
                      </m:f>
                      <m:r>
                        <a:rPr lang="en-US" b="1" i="0" smtClean="0">
                          <a:latin typeface="Cambria Math"/>
                        </a:rPr>
                        <m:t>+</m:t>
                      </m:r>
                      <m:r>
                        <a:rPr lang="en-US" b="1" i="0" smtClean="0">
                          <a:latin typeface="Cambria Math"/>
                        </a:rPr>
                        <m:t>𝟐</m:t>
                      </m:r>
                      <m:r>
                        <a:rPr lang="en-US" b="1" i="0" smtClean="0">
                          <a:latin typeface="Cambria Math"/>
                        </a:rPr>
                        <m:t>=</m:t>
                      </m:r>
                      <m:r>
                        <a:rPr lang="en-US" b="1" i="0" smtClean="0">
                          <a:latin typeface="Cambria Math"/>
                        </a:rPr>
                        <m:t>𝟗</m:t>
                      </m:r>
                    </m:oMath>
                  </m:oMathPara>
                </a14:m>
                <a:endParaRPr lang="en-US" b="1" dirty="0">
                  <a:latin typeface="Lucida Console" pitchFamily="49" charset="0"/>
                </a:endParaRPr>
              </a:p>
            </p:txBody>
          </p:sp>
        </mc:Choice>
        <mc:Fallback>
          <p:sp>
            <p:nvSpPr>
              <p:cNvPr id="45" name="TextBox 44"/>
              <p:cNvSpPr txBox="1">
                <a:spLocks noRot="1" noChangeAspect="1" noMove="1" noResize="1" noEditPoints="1" noAdjustHandles="1" noChangeArrowheads="1" noChangeShapeType="1" noTextEdit="1"/>
              </p:cNvSpPr>
              <p:nvPr/>
            </p:nvSpPr>
            <p:spPr>
              <a:xfrm>
                <a:off x="607574" y="6233969"/>
                <a:ext cx="1969706" cy="612732"/>
              </a:xfrm>
              <a:prstGeom prst="rect">
                <a:avLst/>
              </a:prstGeom>
              <a:blipFill rotWithShape="1">
                <a:blip r:embed="rId5"/>
                <a:stretch>
                  <a:fillRect/>
                </a:stretch>
              </a:blipFill>
            </p:spPr>
            <p:txBody>
              <a:bodyPr/>
              <a:lstStyle/>
              <a:p>
                <a:r>
                  <a:rPr lang="en-US">
                    <a:noFill/>
                  </a:rPr>
                  <a:t> </a:t>
                </a:r>
              </a:p>
            </p:txBody>
          </p:sp>
        </mc:Fallback>
      </mc:AlternateContent>
      <p:sp>
        <p:nvSpPr>
          <p:cNvPr id="39" name="TextBox 38"/>
          <p:cNvSpPr txBox="1"/>
          <p:nvPr/>
        </p:nvSpPr>
        <p:spPr>
          <a:xfrm>
            <a:off x="3124200" y="5420380"/>
            <a:ext cx="448868" cy="523220"/>
          </a:xfrm>
          <a:prstGeom prst="rect">
            <a:avLst/>
          </a:prstGeom>
          <a:noFill/>
        </p:spPr>
        <p:txBody>
          <a:bodyPr wrap="square" rtlCol="0">
            <a:spAutoFit/>
          </a:bodyPr>
          <a:lstStyle/>
          <a:p>
            <a:r>
              <a:rPr lang="en-US" sz="2800" b="1" dirty="0" smtClean="0">
                <a:solidFill>
                  <a:schemeClr val="accent4">
                    <a:lumMod val="75000"/>
                  </a:schemeClr>
                </a:solidFill>
              </a:rPr>
              <a:t>1</a:t>
            </a:r>
            <a:endParaRPr lang="en-US" sz="2800" b="1" dirty="0">
              <a:solidFill>
                <a:schemeClr val="accent4">
                  <a:lumMod val="75000"/>
                </a:schemeClr>
              </a:solidFill>
            </a:endParaRPr>
          </a:p>
        </p:txBody>
      </p:sp>
      <mc:AlternateContent xmlns:mc="http://schemas.openxmlformats.org/markup-compatibility/2006">
        <mc:Choice xmlns:a14="http://schemas.microsoft.com/office/drawing/2010/main" Requires="a14">
          <p:sp>
            <p:nvSpPr>
              <p:cNvPr id="47" name="TextBox 46"/>
              <p:cNvSpPr txBox="1"/>
              <p:nvPr/>
            </p:nvSpPr>
            <p:spPr>
              <a:xfrm>
                <a:off x="609600" y="7159668"/>
                <a:ext cx="2260683" cy="898964"/>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800" b="1" smtClean="0">
                              <a:latin typeface="Cambria Math"/>
                            </a:rPr>
                          </m:ctrlPr>
                        </m:sSupPr>
                        <m:e>
                          <m:r>
                            <a:rPr lang="en-US" sz="2800" b="1" i="0" smtClean="0">
                              <a:latin typeface="Cambria Math"/>
                            </a:rPr>
                            <m:t>𝐱</m:t>
                          </m:r>
                        </m:e>
                        <m:sup>
                          <m:r>
                            <a:rPr lang="en-US" sz="2800" b="1" i="0" smtClean="0">
                              <a:latin typeface="Cambria Math"/>
                            </a:rPr>
                            <m:t>𝟐</m:t>
                          </m:r>
                        </m:sup>
                      </m:sSup>
                      <m:r>
                        <a:rPr lang="en-US" sz="2800" b="1" i="0" smtClean="0">
                          <a:latin typeface="Cambria Math"/>
                        </a:rPr>
                        <m:t>+</m:t>
                      </m:r>
                      <m:f>
                        <m:fPr>
                          <m:ctrlPr>
                            <a:rPr lang="en-US" sz="2800" b="1" smtClean="0">
                              <a:latin typeface="Cambria Math"/>
                            </a:rPr>
                          </m:ctrlPr>
                        </m:fPr>
                        <m:num>
                          <m:r>
                            <a:rPr lang="en-US" sz="2800" b="1" i="0" smtClean="0">
                              <a:latin typeface="Cambria Math"/>
                            </a:rPr>
                            <m:t>𝟏</m:t>
                          </m:r>
                        </m:num>
                        <m:den>
                          <m:sSup>
                            <m:sSupPr>
                              <m:ctrlPr>
                                <a:rPr lang="en-US" sz="2800" b="1" smtClean="0">
                                  <a:latin typeface="Cambria Math"/>
                                </a:rPr>
                              </m:ctrlPr>
                            </m:sSupPr>
                            <m:e>
                              <m:r>
                                <a:rPr lang="en-US" sz="2800" b="1" i="0" smtClean="0">
                                  <a:latin typeface="Cambria Math"/>
                                </a:rPr>
                                <m:t>𝐱</m:t>
                              </m:r>
                            </m:e>
                            <m:sup>
                              <m:r>
                                <a:rPr lang="en-US" sz="2800" b="1" i="0" smtClean="0">
                                  <a:latin typeface="Cambria Math"/>
                                </a:rPr>
                                <m:t>𝟐</m:t>
                              </m:r>
                            </m:sup>
                          </m:sSup>
                        </m:den>
                      </m:f>
                      <m:r>
                        <a:rPr lang="en-US" sz="2800" b="1" i="0" smtClean="0">
                          <a:latin typeface="Cambria Math"/>
                        </a:rPr>
                        <m:t>=</m:t>
                      </m:r>
                      <m:r>
                        <a:rPr lang="en-US" sz="2800" b="1" i="0" smtClean="0">
                          <a:latin typeface="Cambria Math"/>
                        </a:rPr>
                        <m:t>𝟕</m:t>
                      </m:r>
                    </m:oMath>
                  </m:oMathPara>
                </a14:m>
                <a:endParaRPr lang="en-US" sz="2800" b="1" dirty="0">
                  <a:latin typeface="Lucida Console" pitchFamily="49" charset="0"/>
                </a:endParaRPr>
              </a:p>
            </p:txBody>
          </p:sp>
        </mc:Choice>
        <mc:Fallback>
          <p:sp>
            <p:nvSpPr>
              <p:cNvPr id="47" name="TextBox 46"/>
              <p:cNvSpPr txBox="1">
                <a:spLocks noRot="1" noChangeAspect="1" noMove="1" noResize="1" noEditPoints="1" noAdjustHandles="1" noChangeArrowheads="1" noChangeShapeType="1" noTextEdit="1"/>
              </p:cNvSpPr>
              <p:nvPr/>
            </p:nvSpPr>
            <p:spPr>
              <a:xfrm>
                <a:off x="609600" y="7159668"/>
                <a:ext cx="2260683" cy="898964"/>
              </a:xfrm>
              <a:prstGeom prst="rect">
                <a:avLst/>
              </a:prstGeom>
              <a:blipFill rotWithShape="1">
                <a:blip r:embed="rId6"/>
                <a:stretch>
                  <a:fillRect/>
                </a:stretch>
              </a:blipFill>
            </p:spPr>
            <p:txBody>
              <a:bodyPr/>
              <a:lstStyle/>
              <a:p>
                <a:r>
                  <a:rPr lang="en-US">
                    <a:noFill/>
                  </a:rPr>
                  <a:t> </a:t>
                </a:r>
              </a:p>
            </p:txBody>
          </p:sp>
        </mc:Fallback>
      </mc:AlternateContent>
      <p:sp>
        <p:nvSpPr>
          <p:cNvPr id="40" name="Rectangle 39"/>
          <p:cNvSpPr/>
          <p:nvPr/>
        </p:nvSpPr>
        <p:spPr>
          <a:xfrm>
            <a:off x="2360822" y="7353681"/>
            <a:ext cx="442822" cy="586617"/>
          </a:xfrm>
          <a:prstGeom prst="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442144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42900" y="609600"/>
                <a:ext cx="6172200" cy="7086599"/>
              </a:xfrm>
            </p:spPr>
            <p:txBody>
              <a:bodyPr/>
              <a:lstStyle/>
              <a:p>
                <a:pPr marL="457200" indent="-457200">
                  <a:buFont typeface="+mj-lt"/>
                  <a:buAutoNum type="arabicPeriod" startAt="2"/>
                </a:pPr>
                <a:r>
                  <a:rPr lang="en-US" sz="2400" dirty="0"/>
                  <a:t>If </a:t>
                </a:r>
                <a14:m>
                  <m:oMath xmlns:m="http://schemas.openxmlformats.org/officeDocument/2006/math">
                    <m:f>
                      <m:fPr>
                        <m:ctrlPr>
                          <a:rPr lang="en-US" sz="2400" i="1">
                            <a:latin typeface="Cambria Math"/>
                          </a:rPr>
                        </m:ctrlPr>
                      </m:fPr>
                      <m:num>
                        <m:r>
                          <a:rPr lang="en-US" sz="2400" i="1">
                            <a:latin typeface="Cambria Math"/>
                          </a:rPr>
                          <m:t>1</m:t>
                        </m:r>
                      </m:num>
                      <m:den>
                        <m:r>
                          <a:rPr lang="en-US" sz="2400" i="1">
                            <a:latin typeface="Cambria Math"/>
                          </a:rPr>
                          <m:t>𝐴</m:t>
                        </m:r>
                      </m:den>
                    </m:f>
                    <m:r>
                      <a:rPr lang="en-US" sz="2400">
                        <a:latin typeface="Cambria Math"/>
                      </a:rPr>
                      <m:t>+</m:t>
                    </m:r>
                    <m:f>
                      <m:fPr>
                        <m:ctrlPr>
                          <a:rPr lang="en-US" sz="2400" i="1">
                            <a:latin typeface="Cambria Math"/>
                          </a:rPr>
                        </m:ctrlPr>
                      </m:fPr>
                      <m:num>
                        <m:r>
                          <a:rPr lang="en-US" sz="2400" i="1">
                            <a:latin typeface="Cambria Math"/>
                          </a:rPr>
                          <m:t>1</m:t>
                        </m:r>
                      </m:num>
                      <m:den>
                        <m:r>
                          <a:rPr lang="en-US" sz="2400" i="1">
                            <a:latin typeface="Cambria Math"/>
                          </a:rPr>
                          <m:t>𝐵</m:t>
                        </m:r>
                      </m:den>
                    </m:f>
                  </m:oMath>
                </a14:m>
                <a:r>
                  <a:rPr lang="en-US" sz="2400" dirty="0"/>
                  <a:t> if A + B = 6 and AB = 3.</a:t>
                </a:r>
                <a:endParaRPr lang="en-US" sz="2400" dirty="0"/>
              </a:p>
              <a:p>
                <a:pPr marL="514350" indent="-514350">
                  <a:buFont typeface="+mj-lt"/>
                  <a:buAutoNum type="arabicPeriod" startAt="2"/>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42900" y="609600"/>
                <a:ext cx="6172200" cy="7086599"/>
              </a:xfrm>
              <a:blipFill rotWithShape="1">
                <a:blip r:embed="rId2"/>
                <a:stretch>
                  <a:fillRect l="-1481"/>
                </a:stretch>
              </a:blipFill>
            </p:spPr>
            <p:txBody>
              <a:bodyPr/>
              <a:lstStyle/>
              <a:p>
                <a:r>
                  <a:rPr lang="en-US">
                    <a:noFill/>
                  </a:rPr>
                  <a:t> </a:t>
                </a:r>
              </a:p>
            </p:txBody>
          </p:sp>
        </mc:Fallback>
      </mc:AlternateContent>
      <p:sp>
        <p:nvSpPr>
          <p:cNvPr id="65" name="TextBox 64"/>
          <p:cNvSpPr txBox="1"/>
          <p:nvPr/>
        </p:nvSpPr>
        <p:spPr>
          <a:xfrm>
            <a:off x="224106" y="4962435"/>
            <a:ext cx="6249054" cy="923330"/>
          </a:xfrm>
          <a:prstGeom prst="rect">
            <a:avLst/>
          </a:prstGeom>
          <a:noFill/>
        </p:spPr>
        <p:txBody>
          <a:bodyPr wrap="square" rtlCol="0">
            <a:spAutoFit/>
          </a:bodyPr>
          <a:lstStyle/>
          <a:p>
            <a:pPr algn="ctr"/>
            <a:r>
              <a:rPr lang="en-US" b="1" dirty="0" smtClean="0">
                <a:solidFill>
                  <a:srgbClr val="002060"/>
                </a:solidFill>
              </a:rPr>
              <a:t>Yeah. It was that easy. Be on the lookout for this problem. It’s considered a classic </a:t>
            </a:r>
            <a:r>
              <a:rPr lang="en-US" b="1" dirty="0" smtClean="0">
                <a:solidFill>
                  <a:srgbClr val="002060"/>
                </a:solidFill>
                <a:sym typeface="Wingdings" pitchFamily="2" charset="2"/>
              </a:rPr>
              <a:t> so it may come up from time to time… (especially ciphering and stuff)</a:t>
            </a:r>
            <a:endParaRPr lang="en-US" b="1" dirty="0">
              <a:solidFill>
                <a:srgbClr val="002060"/>
              </a:solidFill>
            </a:endParaRPr>
          </a:p>
        </p:txBody>
      </p:sp>
      <p:sp>
        <p:nvSpPr>
          <p:cNvPr id="17" name="TextBox 16"/>
          <p:cNvSpPr txBox="1"/>
          <p:nvPr/>
        </p:nvSpPr>
        <p:spPr>
          <a:xfrm>
            <a:off x="1184050" y="1447800"/>
            <a:ext cx="4329167" cy="1477328"/>
          </a:xfrm>
          <a:prstGeom prst="rect">
            <a:avLst/>
          </a:prstGeom>
          <a:noFill/>
        </p:spPr>
        <p:txBody>
          <a:bodyPr wrap="square" rtlCol="0">
            <a:spAutoFit/>
          </a:bodyPr>
          <a:lstStyle/>
          <a:p>
            <a:pPr algn="ctr"/>
            <a:r>
              <a:rPr lang="en-US" b="1" dirty="0" smtClean="0">
                <a:solidFill>
                  <a:schemeClr val="accent6">
                    <a:lumMod val="75000"/>
                  </a:schemeClr>
                </a:solidFill>
              </a:rPr>
              <a:t>Hmmm… it seems like you don’t have any  useful information at first, but WAIT. What can you do to that first expression?? Possibly make it one fraction? Let’s try that…</a:t>
            </a:r>
            <a:endParaRPr lang="en-US" b="1" dirty="0">
              <a:solidFill>
                <a:schemeClr val="accent6">
                  <a:lumMod val="75000"/>
                </a:schemeClr>
              </a:solidFill>
            </a:endParaRPr>
          </a:p>
        </p:txBody>
      </p:sp>
      <mc:AlternateContent xmlns:mc="http://schemas.openxmlformats.org/markup-compatibility/2006">
        <mc:Choice xmlns:a14="http://schemas.microsoft.com/office/drawing/2010/main" Requires="a14">
          <p:sp>
            <p:nvSpPr>
              <p:cNvPr id="10" name="TextBox 9"/>
              <p:cNvSpPr txBox="1"/>
              <p:nvPr/>
            </p:nvSpPr>
            <p:spPr>
              <a:xfrm>
                <a:off x="266735" y="3276600"/>
                <a:ext cx="6286465" cy="1359988"/>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sz="4400" b="1" smtClean="0">
                              <a:latin typeface="Cambria Math"/>
                            </a:rPr>
                          </m:ctrlPr>
                        </m:fPr>
                        <m:num>
                          <m:r>
                            <a:rPr lang="en-US" sz="4400" b="1" i="0" smtClean="0">
                              <a:latin typeface="Cambria Math"/>
                            </a:rPr>
                            <m:t>𝟏</m:t>
                          </m:r>
                        </m:num>
                        <m:den>
                          <m:r>
                            <a:rPr lang="en-US" sz="4400" b="1" i="0" smtClean="0">
                              <a:latin typeface="Cambria Math"/>
                            </a:rPr>
                            <m:t>𝐀</m:t>
                          </m:r>
                        </m:den>
                      </m:f>
                      <m:r>
                        <a:rPr lang="en-US" sz="4400" b="1" i="0" smtClean="0">
                          <a:latin typeface="Cambria Math"/>
                        </a:rPr>
                        <m:t>+</m:t>
                      </m:r>
                      <m:f>
                        <m:fPr>
                          <m:ctrlPr>
                            <a:rPr lang="en-US" sz="4400" b="1" smtClean="0">
                              <a:latin typeface="Cambria Math"/>
                            </a:rPr>
                          </m:ctrlPr>
                        </m:fPr>
                        <m:num>
                          <m:r>
                            <a:rPr lang="en-US" sz="4400" b="1" i="0" smtClean="0">
                              <a:latin typeface="Cambria Math"/>
                            </a:rPr>
                            <m:t>𝟏</m:t>
                          </m:r>
                        </m:num>
                        <m:den>
                          <m:r>
                            <a:rPr lang="en-US" sz="4400" b="1" i="0" smtClean="0">
                              <a:latin typeface="Cambria Math"/>
                            </a:rPr>
                            <m:t>𝐁</m:t>
                          </m:r>
                        </m:den>
                      </m:f>
                      <m:r>
                        <a:rPr lang="en-US" sz="4400" b="1" i="0" smtClean="0">
                          <a:latin typeface="Cambria Math"/>
                        </a:rPr>
                        <m:t>=</m:t>
                      </m:r>
                      <m:f>
                        <m:fPr>
                          <m:ctrlPr>
                            <a:rPr lang="en-US" sz="4400" b="1" smtClean="0">
                              <a:latin typeface="Cambria Math"/>
                            </a:rPr>
                          </m:ctrlPr>
                        </m:fPr>
                        <m:num>
                          <m:r>
                            <a:rPr lang="en-US" sz="4400" b="1" i="0" smtClean="0">
                              <a:latin typeface="Cambria Math"/>
                            </a:rPr>
                            <m:t>𝐁</m:t>
                          </m:r>
                          <m:r>
                            <a:rPr lang="en-US" sz="4400" b="1" i="0" smtClean="0">
                              <a:latin typeface="Cambria Math"/>
                            </a:rPr>
                            <m:t>+</m:t>
                          </m:r>
                          <m:r>
                            <a:rPr lang="en-US" sz="4400" b="1" i="0" smtClean="0">
                              <a:latin typeface="Cambria Math"/>
                            </a:rPr>
                            <m:t>𝐀</m:t>
                          </m:r>
                        </m:num>
                        <m:den>
                          <m:r>
                            <a:rPr lang="en-US" sz="4400" b="1" i="0" smtClean="0">
                              <a:latin typeface="Cambria Math"/>
                            </a:rPr>
                            <m:t>𝐀𝐁</m:t>
                          </m:r>
                        </m:den>
                      </m:f>
                      <m:r>
                        <a:rPr lang="en-US" sz="4400" b="1" i="0" smtClean="0">
                          <a:latin typeface="Cambria Math"/>
                        </a:rPr>
                        <m:t>=</m:t>
                      </m:r>
                      <m:f>
                        <m:fPr>
                          <m:ctrlPr>
                            <a:rPr lang="en-US" sz="4400" b="1" smtClean="0">
                              <a:latin typeface="Cambria Math"/>
                            </a:rPr>
                          </m:ctrlPr>
                        </m:fPr>
                        <m:num>
                          <m:r>
                            <a:rPr lang="en-US" sz="4400" b="1" i="0" smtClean="0">
                              <a:latin typeface="Cambria Math"/>
                            </a:rPr>
                            <m:t>𝐀</m:t>
                          </m:r>
                          <m:r>
                            <a:rPr lang="en-US" sz="4400" b="1" i="0" smtClean="0">
                              <a:latin typeface="Cambria Math"/>
                            </a:rPr>
                            <m:t>+</m:t>
                          </m:r>
                          <m:r>
                            <a:rPr lang="en-US" sz="4400" b="1" i="0" smtClean="0">
                              <a:latin typeface="Cambria Math"/>
                            </a:rPr>
                            <m:t>𝐁</m:t>
                          </m:r>
                        </m:num>
                        <m:den>
                          <m:r>
                            <a:rPr lang="en-US" sz="4400" b="1" i="0" smtClean="0">
                              <a:latin typeface="Cambria Math"/>
                            </a:rPr>
                            <m:t>𝐀𝐁</m:t>
                          </m:r>
                        </m:den>
                      </m:f>
                    </m:oMath>
                  </m:oMathPara>
                </a14:m>
                <a:endParaRPr lang="en-US" sz="4400" b="1" dirty="0">
                  <a:latin typeface="Lucida Console" pitchFamily="49" charset="0"/>
                </a:endParaRPr>
              </a:p>
            </p:txBody>
          </p:sp>
        </mc:Choice>
        <mc:Fallback>
          <p:sp>
            <p:nvSpPr>
              <p:cNvPr id="10" name="TextBox 9"/>
              <p:cNvSpPr txBox="1">
                <a:spLocks noRot="1" noChangeAspect="1" noMove="1" noResize="1" noEditPoints="1" noAdjustHandles="1" noChangeArrowheads="1" noChangeShapeType="1" noTextEdit="1"/>
              </p:cNvSpPr>
              <p:nvPr/>
            </p:nvSpPr>
            <p:spPr>
              <a:xfrm>
                <a:off x="266735" y="3276600"/>
                <a:ext cx="6286465" cy="1359988"/>
              </a:xfrm>
              <a:prstGeom prst="rect">
                <a:avLst/>
              </a:prstGeom>
              <a:blipFill rotWithShape="1">
                <a:blip r:embed="rId3"/>
                <a:stretch>
                  <a:fillRect/>
                </a:stretch>
              </a:blipFill>
            </p:spPr>
            <p:txBody>
              <a:bodyPr/>
              <a:lstStyle/>
              <a:p>
                <a:r>
                  <a:rPr lang="en-US">
                    <a:noFill/>
                  </a:rPr>
                  <a:t> </a:t>
                </a:r>
              </a:p>
            </p:txBody>
          </p:sp>
        </mc:Fallback>
      </mc:AlternateContent>
      <p:sp>
        <p:nvSpPr>
          <p:cNvPr id="40" name="Rectangle 39"/>
          <p:cNvSpPr/>
          <p:nvPr/>
        </p:nvSpPr>
        <p:spPr>
          <a:xfrm>
            <a:off x="4742957" y="6781800"/>
            <a:ext cx="622039" cy="907212"/>
          </a:xfrm>
          <a:prstGeom prst="rect">
            <a:avLst/>
          </a:prstGeom>
          <a:ln w="57150">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4" name="Rectangle 3"/>
              <p:cNvSpPr/>
              <p:nvPr/>
            </p:nvSpPr>
            <p:spPr>
              <a:xfrm>
                <a:off x="609600" y="6477000"/>
                <a:ext cx="5638800" cy="1364412"/>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f>
                        <m:fPr>
                          <m:ctrlPr>
                            <a:rPr lang="en-US" sz="4400" b="1" i="1" smtClean="0">
                              <a:latin typeface="Cambria Math"/>
                            </a:rPr>
                          </m:ctrlPr>
                        </m:fPr>
                        <m:num>
                          <m:r>
                            <a:rPr lang="en-US" sz="4400" b="1">
                              <a:latin typeface="Cambria Math"/>
                            </a:rPr>
                            <m:t>𝐀</m:t>
                          </m:r>
                          <m:r>
                            <a:rPr lang="en-US" sz="4400" b="1">
                              <a:latin typeface="Cambria Math"/>
                            </a:rPr>
                            <m:t>+</m:t>
                          </m:r>
                          <m:r>
                            <a:rPr lang="en-US" sz="4400" b="1">
                              <a:latin typeface="Cambria Math"/>
                            </a:rPr>
                            <m:t>𝐁</m:t>
                          </m:r>
                        </m:num>
                        <m:den>
                          <m:r>
                            <a:rPr lang="en-US" sz="4400" b="1">
                              <a:latin typeface="Cambria Math"/>
                            </a:rPr>
                            <m:t>𝐀𝐁</m:t>
                          </m:r>
                        </m:den>
                      </m:f>
                      <m:r>
                        <a:rPr lang="en-US" sz="4400" b="0" i="0" smtClean="0">
                          <a:latin typeface="Cambria Math"/>
                        </a:rPr>
                        <m:t>=</m:t>
                      </m:r>
                      <m:f>
                        <m:fPr>
                          <m:ctrlPr>
                            <a:rPr lang="en-US" sz="4400" b="1" i="1">
                              <a:latin typeface="Cambria Math"/>
                            </a:rPr>
                          </m:ctrlPr>
                        </m:fPr>
                        <m:num>
                          <m:r>
                            <a:rPr lang="en-US" sz="4400" b="1" i="0" smtClean="0">
                              <a:latin typeface="Cambria Math"/>
                            </a:rPr>
                            <m:t>𝟔</m:t>
                          </m:r>
                        </m:num>
                        <m:den>
                          <m:r>
                            <a:rPr lang="en-US" sz="4400" b="1" i="0" smtClean="0">
                              <a:latin typeface="Cambria Math"/>
                            </a:rPr>
                            <m:t>𝟑</m:t>
                          </m:r>
                        </m:den>
                      </m:f>
                      <m:r>
                        <a:rPr lang="en-US" sz="4400" b="1" i="1" smtClean="0">
                          <a:latin typeface="Cambria Math"/>
                        </a:rPr>
                        <m:t>=</m:t>
                      </m:r>
                      <m:r>
                        <a:rPr lang="en-US" sz="4400" b="1" i="1" smtClean="0">
                          <a:latin typeface="Cambria Math"/>
                        </a:rPr>
                        <m:t>𝟐</m:t>
                      </m:r>
                    </m:oMath>
                  </m:oMathPara>
                </a14:m>
                <a:endParaRPr lang="en-US" sz="4400" dirty="0"/>
              </a:p>
            </p:txBody>
          </p:sp>
        </mc:Choice>
        <mc:Fallback>
          <p:sp>
            <p:nvSpPr>
              <p:cNvPr id="4" name="Rectangle 3"/>
              <p:cNvSpPr>
                <a:spLocks noRot="1" noChangeAspect="1" noMove="1" noResize="1" noEditPoints="1" noAdjustHandles="1" noChangeArrowheads="1" noChangeShapeType="1" noTextEdit="1"/>
              </p:cNvSpPr>
              <p:nvPr/>
            </p:nvSpPr>
            <p:spPr>
              <a:xfrm>
                <a:off x="609600" y="6477000"/>
                <a:ext cx="5638800" cy="1364412"/>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20376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457200" indent="-457200">
              <a:buFont typeface="+mj-lt"/>
              <a:buAutoNum type="arabicPeriod" startAt="3"/>
            </a:pPr>
            <a:r>
              <a:rPr lang="en-US" sz="2400" dirty="0"/>
              <a:t>Given that 9876</a:t>
            </a:r>
            <a:r>
              <a:rPr lang="en-US" sz="2400" baseline="30000" dirty="0"/>
              <a:t>2</a:t>
            </a:r>
            <a:r>
              <a:rPr lang="en-US" sz="2400" dirty="0"/>
              <a:t> = </a:t>
            </a:r>
            <a:r>
              <a:rPr lang="en-US" sz="2400" dirty="0" smtClean="0"/>
              <a:t>97535376</a:t>
            </a:r>
            <a:r>
              <a:rPr lang="en-US" sz="2400" dirty="0"/>
              <a:t>, find 9877</a:t>
            </a:r>
            <a:r>
              <a:rPr lang="en-US" sz="2400" baseline="30000" dirty="0"/>
              <a:t>2</a:t>
            </a:r>
            <a:r>
              <a:rPr lang="en-US" sz="2400" dirty="0"/>
              <a:t>.</a:t>
            </a:r>
            <a:endParaRPr lang="en-US" sz="2400" dirty="0"/>
          </a:p>
        </p:txBody>
      </p:sp>
      <p:sp>
        <p:nvSpPr>
          <p:cNvPr id="65" name="TextBox 64"/>
          <p:cNvSpPr txBox="1"/>
          <p:nvPr/>
        </p:nvSpPr>
        <p:spPr>
          <a:xfrm>
            <a:off x="3429000" y="3255554"/>
            <a:ext cx="2590800" cy="1754326"/>
          </a:xfrm>
          <a:prstGeom prst="rect">
            <a:avLst/>
          </a:prstGeom>
          <a:noFill/>
        </p:spPr>
        <p:txBody>
          <a:bodyPr wrap="square" rtlCol="0">
            <a:spAutoFit/>
          </a:bodyPr>
          <a:lstStyle/>
          <a:p>
            <a:pPr algn="ctr"/>
            <a:r>
              <a:rPr lang="en-US" b="1" dirty="0" smtClean="0">
                <a:solidFill>
                  <a:srgbClr val="002060"/>
                </a:solidFill>
              </a:rPr>
              <a:t>So if we find x, we will be able add it to 97535376 to get 9877</a:t>
            </a:r>
            <a:r>
              <a:rPr lang="en-US" b="1" baseline="30000" dirty="0" smtClean="0">
                <a:solidFill>
                  <a:srgbClr val="002060"/>
                </a:solidFill>
              </a:rPr>
              <a:t>2</a:t>
            </a:r>
            <a:r>
              <a:rPr lang="en-US" b="1" dirty="0" smtClean="0">
                <a:solidFill>
                  <a:srgbClr val="002060"/>
                </a:solidFill>
              </a:rPr>
              <a:t>. But how do we find x?? HINT: Do you see a difference of squares anywhere?</a:t>
            </a:r>
            <a:endParaRPr lang="en-US" b="1" dirty="0">
              <a:solidFill>
                <a:srgbClr val="002060"/>
              </a:solidFill>
            </a:endParaRPr>
          </a:p>
        </p:txBody>
      </p:sp>
      <p:sp>
        <p:nvSpPr>
          <p:cNvPr id="17" name="TextBox 16"/>
          <p:cNvSpPr txBox="1"/>
          <p:nvPr/>
        </p:nvSpPr>
        <p:spPr>
          <a:xfrm>
            <a:off x="1184050" y="1293674"/>
            <a:ext cx="4329167" cy="1754326"/>
          </a:xfrm>
          <a:prstGeom prst="rect">
            <a:avLst/>
          </a:prstGeom>
          <a:noFill/>
        </p:spPr>
        <p:txBody>
          <a:bodyPr wrap="square" rtlCol="0">
            <a:spAutoFit/>
          </a:bodyPr>
          <a:lstStyle/>
          <a:p>
            <a:pPr algn="ctr"/>
            <a:r>
              <a:rPr lang="en-US" b="1" dirty="0" smtClean="0">
                <a:solidFill>
                  <a:schemeClr val="accent3">
                    <a:lumMod val="50000"/>
                  </a:schemeClr>
                </a:solidFill>
              </a:rPr>
              <a:t>This is where a little bit of practice comes in handy… For problems like these, you kind of have to guess what method you have to use (if you could consider this a “method”).</a:t>
            </a:r>
          </a:p>
          <a:p>
            <a:pPr algn="ctr"/>
            <a:endParaRPr lang="en-US" b="1" dirty="0" smtClean="0">
              <a:solidFill>
                <a:schemeClr val="accent3">
                  <a:lumMod val="50000"/>
                </a:schemeClr>
              </a:solidFill>
            </a:endParaRPr>
          </a:p>
          <a:p>
            <a:pPr algn="ctr"/>
            <a:r>
              <a:rPr lang="en-US" b="1" dirty="0" smtClean="0">
                <a:solidFill>
                  <a:schemeClr val="accent3">
                    <a:lumMod val="50000"/>
                  </a:schemeClr>
                </a:solidFill>
              </a:rPr>
              <a:t>So let’s try something….</a:t>
            </a:r>
            <a:endParaRPr lang="en-US" b="1" dirty="0">
              <a:solidFill>
                <a:schemeClr val="accent3">
                  <a:lumMod val="50000"/>
                </a:schemeClr>
              </a:solidFill>
            </a:endParaRPr>
          </a:p>
        </p:txBody>
      </p:sp>
      <mc:AlternateContent xmlns:mc="http://schemas.openxmlformats.org/markup-compatibility/2006">
        <mc:Choice xmlns:a14="http://schemas.microsoft.com/office/drawing/2010/main" Requires="a14">
          <p:sp>
            <p:nvSpPr>
              <p:cNvPr id="10" name="TextBox 9"/>
              <p:cNvSpPr txBox="1"/>
              <p:nvPr/>
            </p:nvSpPr>
            <p:spPr>
              <a:xfrm>
                <a:off x="266735" y="3276600"/>
                <a:ext cx="3068340" cy="47000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1" smtClean="0">
                              <a:latin typeface="Cambria Math"/>
                            </a:rPr>
                          </m:ctrlPr>
                        </m:sSupPr>
                        <m:e>
                          <m:r>
                            <a:rPr lang="en-US" sz="2400" b="1" i="0" smtClean="0">
                              <a:latin typeface="Cambria Math"/>
                            </a:rPr>
                            <m:t>𝟗𝟖𝟕𝟕</m:t>
                          </m:r>
                        </m:e>
                        <m:sup>
                          <m:r>
                            <a:rPr lang="en-US" sz="2400" b="1" i="0" smtClean="0">
                              <a:latin typeface="Cambria Math"/>
                            </a:rPr>
                            <m:t>𝟐</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𝟗𝟖𝟕𝟔</m:t>
                          </m:r>
                        </m:e>
                        <m:sup>
                          <m:r>
                            <a:rPr lang="en-US" sz="2400" b="1" i="0" smtClean="0">
                              <a:latin typeface="Cambria Math"/>
                            </a:rPr>
                            <m:t>𝟐</m:t>
                          </m:r>
                        </m:sup>
                      </m:sSup>
                      <m:r>
                        <a:rPr lang="en-US" sz="2400" b="1" i="0" smtClean="0">
                          <a:latin typeface="Cambria Math"/>
                        </a:rPr>
                        <m:t>=</m:t>
                      </m:r>
                      <m:r>
                        <a:rPr lang="en-US" sz="2400" b="1" i="0" smtClean="0">
                          <a:latin typeface="Cambria Math"/>
                        </a:rPr>
                        <m:t>𝐱</m:t>
                      </m:r>
                    </m:oMath>
                  </m:oMathPara>
                </a14:m>
                <a:endParaRPr lang="en-US" sz="2400" b="1" dirty="0">
                  <a:latin typeface="Lucida Console" pitchFamily="49" charset="0"/>
                </a:endParaRPr>
              </a:p>
            </p:txBody>
          </p:sp>
        </mc:Choice>
        <mc:Fallback>
          <p:sp>
            <p:nvSpPr>
              <p:cNvPr id="10" name="TextBox 9"/>
              <p:cNvSpPr txBox="1">
                <a:spLocks noRot="1" noChangeAspect="1" noMove="1" noResize="1" noEditPoints="1" noAdjustHandles="1" noChangeArrowheads="1" noChangeShapeType="1" noTextEdit="1"/>
              </p:cNvSpPr>
              <p:nvPr/>
            </p:nvSpPr>
            <p:spPr>
              <a:xfrm>
                <a:off x="266735" y="3276600"/>
                <a:ext cx="3068340" cy="470000"/>
              </a:xfrm>
              <a:prstGeom prst="rect">
                <a:avLst/>
              </a:prstGeom>
              <a:blipFill rotWithShape="1">
                <a:blip r:embed="rId2"/>
                <a:stretch>
                  <a:fillRect/>
                </a:stretch>
              </a:blipFill>
            </p:spPr>
            <p:txBody>
              <a:bodyPr/>
              <a:lstStyle/>
              <a:p>
                <a:r>
                  <a:rPr lang="en-US">
                    <a:noFill/>
                  </a:rPr>
                  <a:t> </a:t>
                </a:r>
              </a:p>
            </p:txBody>
          </p:sp>
        </mc:Fallback>
      </mc:AlternateContent>
      <p:sp>
        <p:nvSpPr>
          <p:cNvPr id="40" name="Rectangle 39"/>
          <p:cNvSpPr/>
          <p:nvPr/>
        </p:nvSpPr>
        <p:spPr>
          <a:xfrm>
            <a:off x="3886200" y="6853535"/>
            <a:ext cx="1537027" cy="453606"/>
          </a:xfrm>
          <a:prstGeom prst="rect">
            <a:avLst/>
          </a:prstGeom>
          <a:ln w="57150">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accent5">
                  <a:lumMod val="50000"/>
                </a:schemeClr>
              </a:solidFill>
            </a:endParaRPr>
          </a:p>
        </p:txBody>
      </p:sp>
      <mc:AlternateContent xmlns:mc="http://schemas.openxmlformats.org/markup-compatibility/2006">
        <mc:Choice xmlns:a14="http://schemas.microsoft.com/office/drawing/2010/main" Requires="a14">
          <p:sp>
            <p:nvSpPr>
              <p:cNvPr id="9" name="TextBox 8"/>
              <p:cNvSpPr txBox="1"/>
              <p:nvPr/>
            </p:nvSpPr>
            <p:spPr>
              <a:xfrm>
                <a:off x="228600" y="5092600"/>
                <a:ext cx="5194627" cy="46166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400" b="1" i="0" smtClean="0">
                          <a:latin typeface="Cambria Math"/>
                        </a:rPr>
                        <m:t>(</m:t>
                      </m:r>
                      <m:r>
                        <a:rPr lang="en-US" sz="2400" b="1" i="0" smtClean="0">
                          <a:latin typeface="Cambria Math"/>
                        </a:rPr>
                        <m:t>𝟗𝟖𝟕𝟕</m:t>
                      </m:r>
                      <m:r>
                        <a:rPr lang="en-US" sz="2400" b="1" i="0" smtClean="0">
                          <a:latin typeface="Cambria Math"/>
                        </a:rPr>
                        <m:t>−</m:t>
                      </m:r>
                      <m:r>
                        <a:rPr lang="en-US" sz="2400" b="1" i="0" smtClean="0">
                          <a:latin typeface="Cambria Math"/>
                        </a:rPr>
                        <m:t>𝟗𝟖𝟕𝟔</m:t>
                      </m:r>
                      <m:r>
                        <a:rPr lang="en-US" sz="2400" b="1" i="0" smtClean="0">
                          <a:latin typeface="Cambria Math"/>
                        </a:rPr>
                        <m:t>)(</m:t>
                      </m:r>
                      <m:r>
                        <a:rPr lang="en-US" sz="2400" b="1" i="0" smtClean="0">
                          <a:latin typeface="Cambria Math"/>
                        </a:rPr>
                        <m:t>𝟗𝟖𝟕𝟕</m:t>
                      </m:r>
                      <m:r>
                        <a:rPr lang="en-US" sz="2400" b="1" i="0" smtClean="0">
                          <a:latin typeface="Cambria Math"/>
                        </a:rPr>
                        <m:t>+</m:t>
                      </m:r>
                      <m:r>
                        <a:rPr lang="en-US" sz="2400" b="1" i="0" smtClean="0">
                          <a:latin typeface="Cambria Math"/>
                        </a:rPr>
                        <m:t>𝟗𝟖𝟕𝟔</m:t>
                      </m:r>
                      <m:r>
                        <a:rPr lang="en-US" sz="2400" b="1" i="0" smtClean="0">
                          <a:latin typeface="Cambria Math"/>
                        </a:rPr>
                        <m:t>)</m:t>
                      </m:r>
                      <m:r>
                        <a:rPr lang="en-US" sz="2400" b="1" i="1" smtClean="0">
                          <a:latin typeface="Cambria Math"/>
                        </a:rPr>
                        <m:t> </m:t>
                      </m:r>
                      <m:r>
                        <a:rPr lang="en-US" sz="2400" b="1" i="0" smtClean="0">
                          <a:latin typeface="Cambria Math"/>
                        </a:rPr>
                        <m:t>=</m:t>
                      </m:r>
                      <m:r>
                        <a:rPr lang="en-US" sz="2400" b="1" i="0" smtClean="0">
                          <a:latin typeface="Cambria Math"/>
                        </a:rPr>
                        <m:t>𝐱</m:t>
                      </m:r>
                    </m:oMath>
                  </m:oMathPara>
                </a14:m>
                <a:endParaRPr lang="en-US" sz="2400" b="1" dirty="0">
                  <a:latin typeface="Lucida Console" pitchFamily="49" charset="0"/>
                </a:endParaRPr>
              </a:p>
            </p:txBody>
          </p:sp>
        </mc:Choice>
        <mc:Fallback>
          <p:sp>
            <p:nvSpPr>
              <p:cNvPr id="9" name="TextBox 8"/>
              <p:cNvSpPr txBox="1">
                <a:spLocks noRot="1" noChangeAspect="1" noMove="1" noResize="1" noEditPoints="1" noAdjustHandles="1" noChangeArrowheads="1" noChangeShapeType="1" noTextEdit="1"/>
              </p:cNvSpPr>
              <p:nvPr/>
            </p:nvSpPr>
            <p:spPr>
              <a:xfrm>
                <a:off x="228600" y="5092600"/>
                <a:ext cx="5194627" cy="461665"/>
              </a:xfrm>
              <a:prstGeom prst="rect">
                <a:avLst/>
              </a:prstGeom>
              <a:blipFill rotWithShape="1">
                <a:blip r:embed="rId3"/>
                <a:stretch>
                  <a:fillRect b="-17105"/>
                </a:stretch>
              </a:blipFill>
            </p:spPr>
            <p:txBody>
              <a:bodyPr/>
              <a:lstStyle/>
              <a:p>
                <a:r>
                  <a:rPr lang="en-US">
                    <a:noFill/>
                  </a:rPr>
                  <a:t> </a:t>
                </a:r>
              </a:p>
            </p:txBody>
          </p:sp>
        </mc:Fallback>
      </mc:AlternateContent>
      <p:sp>
        <p:nvSpPr>
          <p:cNvPr id="11" name="Left Brace 10"/>
          <p:cNvSpPr/>
          <p:nvPr/>
        </p:nvSpPr>
        <p:spPr>
          <a:xfrm rot="16200000">
            <a:off x="1314452" y="4552950"/>
            <a:ext cx="342899" cy="2057397"/>
          </a:xfrm>
          <a:prstGeom prst="leftBrace">
            <a:avLst>
              <a:gd name="adj1" fmla="val 37222"/>
              <a:gd name="adj2" fmla="val 49259"/>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12" name="TextBox 11"/>
          <p:cNvSpPr txBox="1"/>
          <p:nvPr/>
        </p:nvSpPr>
        <p:spPr>
          <a:xfrm>
            <a:off x="106680" y="5669280"/>
            <a:ext cx="2590800" cy="369332"/>
          </a:xfrm>
          <a:prstGeom prst="rect">
            <a:avLst/>
          </a:prstGeom>
          <a:noFill/>
        </p:spPr>
        <p:txBody>
          <a:bodyPr wrap="square" rtlCol="0">
            <a:spAutoFit/>
          </a:bodyPr>
          <a:lstStyle/>
          <a:p>
            <a:pPr algn="ctr"/>
            <a:r>
              <a:rPr lang="en-US" b="1" dirty="0" smtClean="0">
                <a:solidFill>
                  <a:schemeClr val="accent2">
                    <a:lumMod val="50000"/>
                  </a:schemeClr>
                </a:solidFill>
              </a:rPr>
              <a:t>Pretty number!!</a:t>
            </a:r>
            <a:endParaRPr lang="en-US" b="1" dirty="0">
              <a:solidFill>
                <a:schemeClr val="accent2">
                  <a:lumMod val="50000"/>
                </a:schemeClr>
              </a:solidFill>
            </a:endParaRPr>
          </a:p>
        </p:txBody>
      </p:sp>
      <mc:AlternateContent xmlns:mc="http://schemas.openxmlformats.org/markup-compatibility/2006">
        <mc:Choice xmlns:a14="http://schemas.microsoft.com/office/drawing/2010/main" Requires="a14">
          <p:sp>
            <p:nvSpPr>
              <p:cNvPr id="13" name="TextBox 12"/>
              <p:cNvSpPr txBox="1"/>
              <p:nvPr/>
            </p:nvSpPr>
            <p:spPr>
              <a:xfrm>
                <a:off x="384060" y="6167735"/>
                <a:ext cx="1870448" cy="46166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400" b="1" i="0" smtClean="0">
                          <a:latin typeface="Cambria Math"/>
                        </a:rPr>
                        <m:t>𝟏𝟗𝟕𝟓𝟑</m:t>
                      </m:r>
                      <m:r>
                        <a:rPr lang="en-US" sz="2400" b="1" i="0" smtClean="0">
                          <a:latin typeface="Cambria Math"/>
                        </a:rPr>
                        <m:t>=</m:t>
                      </m:r>
                      <m:r>
                        <a:rPr lang="en-US" sz="2400" b="1" i="0" smtClean="0">
                          <a:latin typeface="Cambria Math"/>
                        </a:rPr>
                        <m:t>𝐱</m:t>
                      </m:r>
                    </m:oMath>
                  </m:oMathPara>
                </a14:m>
                <a:endParaRPr lang="en-US" sz="2400" b="1" dirty="0">
                  <a:latin typeface="Lucida Console" pitchFamily="49" charset="0"/>
                </a:endParaRPr>
              </a:p>
            </p:txBody>
          </p:sp>
        </mc:Choice>
        <mc:Fallback>
          <p:sp>
            <p:nvSpPr>
              <p:cNvPr id="13" name="TextBox 12"/>
              <p:cNvSpPr txBox="1">
                <a:spLocks noRot="1" noChangeAspect="1" noMove="1" noResize="1" noEditPoints="1" noAdjustHandles="1" noChangeArrowheads="1" noChangeShapeType="1" noTextEdit="1"/>
              </p:cNvSpPr>
              <p:nvPr/>
            </p:nvSpPr>
            <p:spPr>
              <a:xfrm>
                <a:off x="384060" y="6167735"/>
                <a:ext cx="1870448" cy="461665"/>
              </a:xfrm>
              <a:prstGeom prst="rect">
                <a:avLst/>
              </a:prstGeom>
              <a:blipFill rotWithShape="1">
                <a:blip r:embed="rId4"/>
                <a:stretch>
                  <a:fillRect/>
                </a:stretch>
              </a:blipFill>
            </p:spPr>
            <p:txBody>
              <a:bodyPr/>
              <a:lstStyle/>
              <a:p>
                <a:r>
                  <a:rPr lang="en-US">
                    <a:noFill/>
                  </a:rPr>
                  <a:t> </a:t>
                </a:r>
              </a:p>
            </p:txBody>
          </p:sp>
        </mc:Fallback>
      </mc:AlternateContent>
      <p:sp>
        <p:nvSpPr>
          <p:cNvPr id="14" name="TextBox 13"/>
          <p:cNvSpPr txBox="1"/>
          <p:nvPr/>
        </p:nvSpPr>
        <p:spPr>
          <a:xfrm>
            <a:off x="2438400" y="6260068"/>
            <a:ext cx="2590800" cy="369332"/>
          </a:xfrm>
          <a:prstGeom prst="rect">
            <a:avLst/>
          </a:prstGeom>
          <a:noFill/>
        </p:spPr>
        <p:txBody>
          <a:bodyPr wrap="square" rtlCol="0">
            <a:spAutoFit/>
          </a:bodyPr>
          <a:lstStyle/>
          <a:p>
            <a:pPr algn="ctr"/>
            <a:r>
              <a:rPr lang="en-US" b="1" dirty="0" smtClean="0">
                <a:solidFill>
                  <a:schemeClr val="accent5">
                    <a:lumMod val="50000"/>
                  </a:schemeClr>
                </a:solidFill>
              </a:rPr>
              <a:t>Let’s add!!!</a:t>
            </a:r>
            <a:endParaRPr lang="en-US" b="1" dirty="0">
              <a:solidFill>
                <a:schemeClr val="accent5">
                  <a:lumMod val="50000"/>
                </a:schemeClr>
              </a:solidFill>
            </a:endParaRPr>
          </a:p>
        </p:txBody>
      </p:sp>
      <mc:AlternateContent xmlns:mc="http://schemas.openxmlformats.org/markup-compatibility/2006">
        <mc:Choice xmlns:a14="http://schemas.microsoft.com/office/drawing/2010/main" Requires="a14">
          <p:sp>
            <p:nvSpPr>
              <p:cNvPr id="15" name="TextBox 14"/>
              <p:cNvSpPr txBox="1"/>
              <p:nvPr/>
            </p:nvSpPr>
            <p:spPr>
              <a:xfrm>
                <a:off x="381000" y="6853535"/>
                <a:ext cx="5194051" cy="46166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400" b="1" i="0" smtClean="0">
                          <a:latin typeface="Cambria Math"/>
                        </a:rPr>
                        <m:t>𝟏𝟗𝟕𝟓𝟑</m:t>
                      </m:r>
                      <m:r>
                        <a:rPr lang="en-US" sz="2400" b="1" i="0" smtClean="0">
                          <a:latin typeface="Cambria Math"/>
                        </a:rPr>
                        <m:t>+</m:t>
                      </m:r>
                      <m:r>
                        <a:rPr lang="en-US" sz="2400" b="1" i="0" smtClean="0">
                          <a:latin typeface="Cambria Math"/>
                        </a:rPr>
                        <m:t>𝟗𝟕𝟓𝟑𝟓𝟑𝟕𝟔</m:t>
                      </m:r>
                      <m:r>
                        <a:rPr lang="en-US" sz="2400" b="1" i="0" smtClean="0">
                          <a:latin typeface="Cambria Math"/>
                        </a:rPr>
                        <m:t>=   </m:t>
                      </m:r>
                      <m:r>
                        <a:rPr lang="en-US" sz="2400" b="1" i="0" smtClean="0">
                          <a:latin typeface="Cambria Math"/>
                        </a:rPr>
                        <m:t>𝟗𝟕𝟓𝟓𝟓𝟏𝟐𝟗</m:t>
                      </m:r>
                    </m:oMath>
                  </m:oMathPara>
                </a14:m>
                <a:endParaRPr lang="en-US" sz="2400" b="1" dirty="0">
                  <a:latin typeface="Lucida Console" pitchFamily="49" charset="0"/>
                </a:endParaRPr>
              </a:p>
            </p:txBody>
          </p:sp>
        </mc:Choice>
        <mc:Fallback>
          <p:sp>
            <p:nvSpPr>
              <p:cNvPr id="15" name="TextBox 14"/>
              <p:cNvSpPr txBox="1">
                <a:spLocks noRot="1" noChangeAspect="1" noMove="1" noResize="1" noEditPoints="1" noAdjustHandles="1" noChangeArrowheads="1" noChangeShapeType="1" noTextEdit="1"/>
              </p:cNvSpPr>
              <p:nvPr/>
            </p:nvSpPr>
            <p:spPr>
              <a:xfrm>
                <a:off x="381000" y="6853535"/>
                <a:ext cx="5194051" cy="461665"/>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76455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a:buFont typeface="+mj-lt"/>
              <a:buAutoNum type="arabicPeriod" startAt="4"/>
            </a:pPr>
            <a:r>
              <a:rPr lang="en-US" sz="2400" dirty="0"/>
              <a:t>Factor completely: </a:t>
            </a:r>
            <a:r>
              <a:rPr lang="en-US" sz="2400" dirty="0" smtClean="0"/>
              <a:t>x</a:t>
            </a:r>
            <a:r>
              <a:rPr lang="en-US" sz="2400" baseline="30000" dirty="0" smtClean="0"/>
              <a:t>2 </a:t>
            </a:r>
            <a:r>
              <a:rPr lang="en-US" sz="2400" dirty="0" smtClean="0"/>
              <a:t>+ 2mn – m</a:t>
            </a:r>
            <a:r>
              <a:rPr lang="en-US" sz="2400" baseline="30000" dirty="0" smtClean="0"/>
              <a:t>2</a:t>
            </a:r>
            <a:r>
              <a:rPr lang="en-US" sz="2400" dirty="0" smtClean="0"/>
              <a:t> – n</a:t>
            </a:r>
            <a:r>
              <a:rPr lang="en-US" sz="2400" baseline="30000" dirty="0" smtClean="0"/>
              <a:t>2</a:t>
            </a:r>
            <a:r>
              <a:rPr lang="en-US" sz="2400" dirty="0" smtClean="0"/>
              <a:t>.</a:t>
            </a:r>
            <a:endParaRPr lang="en-US" sz="2400" dirty="0"/>
          </a:p>
        </p:txBody>
      </p:sp>
      <p:sp>
        <p:nvSpPr>
          <p:cNvPr id="65" name="TextBox 64"/>
          <p:cNvSpPr txBox="1"/>
          <p:nvPr/>
        </p:nvSpPr>
        <p:spPr>
          <a:xfrm>
            <a:off x="1752600" y="2630269"/>
            <a:ext cx="3276599" cy="646331"/>
          </a:xfrm>
          <a:prstGeom prst="rect">
            <a:avLst/>
          </a:prstGeom>
          <a:noFill/>
        </p:spPr>
        <p:txBody>
          <a:bodyPr wrap="square" rtlCol="0">
            <a:spAutoFit/>
          </a:bodyPr>
          <a:lstStyle/>
          <a:p>
            <a:pPr algn="ctr"/>
            <a:r>
              <a:rPr lang="en-US" b="1" dirty="0" smtClean="0">
                <a:solidFill>
                  <a:srgbClr val="002060"/>
                </a:solidFill>
              </a:rPr>
              <a:t>You have an expanded (m – n)</a:t>
            </a:r>
            <a:r>
              <a:rPr lang="en-US" b="1" baseline="30000" dirty="0" smtClean="0">
                <a:solidFill>
                  <a:srgbClr val="002060"/>
                </a:solidFill>
              </a:rPr>
              <a:t>2 </a:t>
            </a:r>
            <a:r>
              <a:rPr lang="en-US" b="1" dirty="0" smtClean="0">
                <a:solidFill>
                  <a:srgbClr val="002060"/>
                </a:solidFill>
              </a:rPr>
              <a:t>! Let’s factor that out…</a:t>
            </a:r>
            <a:endParaRPr lang="en-US" b="1" baseline="30000" dirty="0">
              <a:solidFill>
                <a:srgbClr val="002060"/>
              </a:solidFill>
            </a:endParaRPr>
          </a:p>
        </p:txBody>
      </p:sp>
      <p:sp>
        <p:nvSpPr>
          <p:cNvPr id="17" name="TextBox 16"/>
          <p:cNvSpPr txBox="1"/>
          <p:nvPr/>
        </p:nvSpPr>
        <p:spPr>
          <a:xfrm>
            <a:off x="1184050" y="1143000"/>
            <a:ext cx="4329167" cy="646331"/>
          </a:xfrm>
          <a:prstGeom prst="rect">
            <a:avLst/>
          </a:prstGeom>
          <a:noFill/>
        </p:spPr>
        <p:txBody>
          <a:bodyPr wrap="square" rtlCol="0">
            <a:spAutoFit/>
          </a:bodyPr>
          <a:lstStyle/>
          <a:p>
            <a:pPr algn="ctr"/>
            <a:r>
              <a:rPr lang="en-US" b="1" dirty="0" smtClean="0">
                <a:solidFill>
                  <a:schemeClr val="accent3">
                    <a:lumMod val="50000"/>
                  </a:schemeClr>
                </a:solidFill>
              </a:rPr>
              <a:t>First, let’s rearrange the terms… What do you notice?</a:t>
            </a:r>
            <a:endParaRPr lang="en-US" b="1" dirty="0">
              <a:solidFill>
                <a:schemeClr val="accent3">
                  <a:lumMod val="50000"/>
                </a:schemeClr>
              </a:solidFill>
            </a:endParaRPr>
          </a:p>
        </p:txBody>
      </p:sp>
      <mc:AlternateContent xmlns:mc="http://schemas.openxmlformats.org/markup-compatibility/2006">
        <mc:Choice xmlns:a14="http://schemas.microsoft.com/office/drawing/2010/main" Requires="a14">
          <p:sp>
            <p:nvSpPr>
              <p:cNvPr id="10" name="TextBox 9"/>
              <p:cNvSpPr txBox="1"/>
              <p:nvPr/>
            </p:nvSpPr>
            <p:spPr>
              <a:xfrm>
                <a:off x="1711472" y="1981200"/>
                <a:ext cx="3241528" cy="47000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𝟐</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𝐦</m:t>
                          </m:r>
                        </m:e>
                        <m:sup>
                          <m:r>
                            <a:rPr lang="en-US" sz="2400" b="1" i="0" smtClean="0">
                              <a:latin typeface="Cambria Math"/>
                            </a:rPr>
                            <m:t>𝟐</m:t>
                          </m:r>
                        </m:sup>
                      </m:sSup>
                      <m:r>
                        <a:rPr lang="en-US" sz="2400" b="1" i="0" smtClean="0">
                          <a:latin typeface="Cambria Math"/>
                        </a:rPr>
                        <m:t>+</m:t>
                      </m:r>
                      <m:r>
                        <a:rPr lang="en-US" sz="2400" b="1" i="0" smtClean="0">
                          <a:latin typeface="Cambria Math"/>
                        </a:rPr>
                        <m:t>𝟐𝐦𝐧</m:t>
                      </m:r>
                      <m:r>
                        <a:rPr lang="en-US" sz="2400" b="1" i="0" smtClean="0">
                          <a:latin typeface="Cambria Math"/>
                        </a:rPr>
                        <m:t>−</m:t>
                      </m:r>
                      <m:sSup>
                        <m:sSupPr>
                          <m:ctrlPr>
                            <a:rPr lang="en-US" sz="2400" b="1" smtClean="0">
                              <a:latin typeface="Cambria Math"/>
                            </a:rPr>
                          </m:ctrlPr>
                        </m:sSupPr>
                        <m:e>
                          <m:r>
                            <a:rPr lang="en-US" sz="2400" b="1" i="0" smtClean="0">
                              <a:latin typeface="Cambria Math"/>
                            </a:rPr>
                            <m:t>𝐧</m:t>
                          </m:r>
                        </m:e>
                        <m:sup>
                          <m:r>
                            <a:rPr lang="en-US" sz="2400" b="1" i="0" smtClean="0">
                              <a:latin typeface="Cambria Math"/>
                            </a:rPr>
                            <m:t>𝟐</m:t>
                          </m:r>
                        </m:sup>
                      </m:sSup>
                    </m:oMath>
                  </m:oMathPara>
                </a14:m>
                <a:endParaRPr lang="en-US" sz="2400" b="1" dirty="0">
                  <a:latin typeface="Lucida Console" pitchFamily="49" charset="0"/>
                </a:endParaRPr>
              </a:p>
            </p:txBody>
          </p:sp>
        </mc:Choice>
        <mc:Fallback>
          <p:sp>
            <p:nvSpPr>
              <p:cNvPr id="10" name="TextBox 9"/>
              <p:cNvSpPr txBox="1">
                <a:spLocks noRot="1" noChangeAspect="1" noMove="1" noResize="1" noEditPoints="1" noAdjustHandles="1" noChangeArrowheads="1" noChangeShapeType="1" noTextEdit="1"/>
              </p:cNvSpPr>
              <p:nvPr/>
            </p:nvSpPr>
            <p:spPr>
              <a:xfrm>
                <a:off x="1711472" y="1981200"/>
                <a:ext cx="3241528" cy="470000"/>
              </a:xfrm>
              <a:prstGeom prst="rect">
                <a:avLst/>
              </a:prstGeom>
              <a:blipFill rotWithShape="1">
                <a:blip r:embed="rId2"/>
                <a:stretch>
                  <a:fillRect/>
                </a:stretch>
              </a:blipFill>
            </p:spPr>
            <p:txBody>
              <a:bodyPr/>
              <a:lstStyle/>
              <a:p>
                <a:r>
                  <a:rPr lang="en-US">
                    <a:noFill/>
                  </a:rPr>
                  <a:t> </a:t>
                </a:r>
              </a:p>
            </p:txBody>
          </p:sp>
        </mc:Fallback>
      </mc:AlternateContent>
      <p:sp>
        <p:nvSpPr>
          <p:cNvPr id="40" name="Rectangle 39"/>
          <p:cNvSpPr/>
          <p:nvPr/>
        </p:nvSpPr>
        <p:spPr>
          <a:xfrm>
            <a:off x="1184050" y="6811402"/>
            <a:ext cx="4329167" cy="550708"/>
          </a:xfrm>
          <a:prstGeom prst="rect">
            <a:avLst/>
          </a:prstGeom>
          <a:ln w="57150">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accent5">
                  <a:lumMod val="50000"/>
                </a:schemeClr>
              </a:solidFill>
            </a:endParaRPr>
          </a:p>
        </p:txBody>
      </p:sp>
      <p:sp>
        <p:nvSpPr>
          <p:cNvPr id="12" name="TextBox 11"/>
          <p:cNvSpPr txBox="1"/>
          <p:nvPr/>
        </p:nvSpPr>
        <p:spPr>
          <a:xfrm>
            <a:off x="0" y="5669280"/>
            <a:ext cx="6858000" cy="369332"/>
          </a:xfrm>
          <a:prstGeom prst="rect">
            <a:avLst/>
          </a:prstGeom>
          <a:noFill/>
        </p:spPr>
        <p:txBody>
          <a:bodyPr wrap="square" rtlCol="0">
            <a:spAutoFit/>
          </a:bodyPr>
          <a:lstStyle/>
          <a:p>
            <a:pPr algn="ctr"/>
            <a:r>
              <a:rPr lang="en-US" b="1" dirty="0" smtClean="0">
                <a:solidFill>
                  <a:schemeClr val="accent2">
                    <a:lumMod val="50000"/>
                  </a:schemeClr>
                </a:solidFill>
              </a:rPr>
              <a:t>Now let’s simplify this a bit and make it look nice </a:t>
            </a:r>
            <a:r>
              <a:rPr lang="en-US" b="1" dirty="0" smtClean="0">
                <a:solidFill>
                  <a:schemeClr val="accent2">
                    <a:lumMod val="50000"/>
                  </a:schemeClr>
                </a:solidFill>
                <a:sym typeface="Wingdings" pitchFamily="2" charset="2"/>
              </a:rPr>
              <a:t></a:t>
            </a:r>
            <a:endParaRPr lang="en-US" b="1" dirty="0">
              <a:solidFill>
                <a:schemeClr val="accent2">
                  <a:lumMod val="50000"/>
                </a:schemeClr>
              </a:solidFill>
            </a:endParaRPr>
          </a:p>
        </p:txBody>
      </p:sp>
      <mc:AlternateContent xmlns:mc="http://schemas.openxmlformats.org/markup-compatibility/2006">
        <mc:Choice xmlns:a14="http://schemas.microsoft.com/office/drawing/2010/main" Requires="a14">
          <p:sp>
            <p:nvSpPr>
              <p:cNvPr id="16" name="TextBox 15"/>
              <p:cNvSpPr txBox="1"/>
              <p:nvPr/>
            </p:nvSpPr>
            <p:spPr>
              <a:xfrm>
                <a:off x="2198120" y="3416200"/>
                <a:ext cx="2297680" cy="47000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𝟐</m:t>
                          </m:r>
                        </m:sup>
                      </m:sSup>
                      <m:r>
                        <a:rPr lang="en-US" sz="2400" b="1" i="0" smtClean="0">
                          <a:latin typeface="Cambria Math"/>
                        </a:rPr>
                        <m:t>−(</m:t>
                      </m:r>
                      <m:r>
                        <a:rPr lang="en-US" sz="2400" b="1" i="0" smtClean="0">
                          <a:latin typeface="Cambria Math"/>
                        </a:rPr>
                        <m:t>𝐦</m:t>
                      </m:r>
                      <m:r>
                        <a:rPr lang="en-US" sz="2400" b="1" i="0" smtClean="0">
                          <a:latin typeface="Cambria Math"/>
                        </a:rPr>
                        <m:t>−</m:t>
                      </m:r>
                      <m:r>
                        <a:rPr lang="en-US" sz="2400" b="1" i="0" smtClean="0">
                          <a:latin typeface="Cambria Math"/>
                        </a:rPr>
                        <m:t>𝐧</m:t>
                      </m:r>
                      <m:sSup>
                        <m:sSupPr>
                          <m:ctrlPr>
                            <a:rPr lang="en-US" sz="2400" b="1" i="1" smtClean="0">
                              <a:latin typeface="Cambria Math"/>
                            </a:rPr>
                          </m:ctrlPr>
                        </m:sSupPr>
                        <m:e>
                          <m:r>
                            <a:rPr lang="en-US" sz="2400" b="1" i="1" smtClean="0">
                              <a:latin typeface="Cambria Math"/>
                            </a:rPr>
                            <m:t>)</m:t>
                          </m:r>
                        </m:e>
                        <m:sup>
                          <m:r>
                            <a:rPr lang="en-US" sz="2400" b="1" i="1" smtClean="0">
                              <a:latin typeface="Cambria Math"/>
                            </a:rPr>
                            <m:t>𝟐</m:t>
                          </m:r>
                        </m:sup>
                      </m:sSup>
                    </m:oMath>
                  </m:oMathPara>
                </a14:m>
                <a:endParaRPr lang="en-US" sz="2400" b="1" dirty="0">
                  <a:latin typeface="Lucida Console" pitchFamily="49" charset="0"/>
                </a:endParaRPr>
              </a:p>
            </p:txBody>
          </p:sp>
        </mc:Choice>
        <mc:Fallback>
          <p:sp>
            <p:nvSpPr>
              <p:cNvPr id="16" name="TextBox 15"/>
              <p:cNvSpPr txBox="1">
                <a:spLocks noRot="1" noChangeAspect="1" noMove="1" noResize="1" noEditPoints="1" noAdjustHandles="1" noChangeArrowheads="1" noChangeShapeType="1" noTextEdit="1"/>
              </p:cNvSpPr>
              <p:nvPr/>
            </p:nvSpPr>
            <p:spPr>
              <a:xfrm>
                <a:off x="2198120" y="3416200"/>
                <a:ext cx="2297680" cy="470000"/>
              </a:xfrm>
              <a:prstGeom prst="rect">
                <a:avLst/>
              </a:prstGeom>
              <a:blipFill rotWithShape="1">
                <a:blip r:embed="rId3"/>
                <a:stretch>
                  <a:fillRect b="-16667"/>
                </a:stretch>
              </a:blipFill>
            </p:spPr>
            <p:txBody>
              <a:bodyPr/>
              <a:lstStyle/>
              <a:p>
                <a:r>
                  <a:rPr lang="en-US">
                    <a:noFill/>
                  </a:rPr>
                  <a:t> </a:t>
                </a:r>
              </a:p>
            </p:txBody>
          </p:sp>
        </mc:Fallback>
      </mc:AlternateContent>
      <p:sp>
        <p:nvSpPr>
          <p:cNvPr id="18" name="TextBox 17"/>
          <p:cNvSpPr txBox="1"/>
          <p:nvPr/>
        </p:nvSpPr>
        <p:spPr>
          <a:xfrm>
            <a:off x="1752601" y="3925669"/>
            <a:ext cx="3276599" cy="923330"/>
          </a:xfrm>
          <a:prstGeom prst="rect">
            <a:avLst/>
          </a:prstGeom>
          <a:noFill/>
        </p:spPr>
        <p:txBody>
          <a:bodyPr wrap="square" rtlCol="0">
            <a:spAutoFit/>
          </a:bodyPr>
          <a:lstStyle/>
          <a:p>
            <a:pPr algn="ctr"/>
            <a:r>
              <a:rPr lang="en-US" b="1" dirty="0" smtClean="0">
                <a:solidFill>
                  <a:srgbClr val="00B050"/>
                </a:solidFill>
              </a:rPr>
              <a:t>Notice something else???</a:t>
            </a:r>
            <a:endParaRPr lang="en-US" b="1" baseline="30000" dirty="0">
              <a:solidFill>
                <a:srgbClr val="00B050"/>
              </a:solidFill>
            </a:endParaRPr>
          </a:p>
          <a:p>
            <a:pPr algn="ctr"/>
            <a:r>
              <a:rPr lang="en-US" b="1" dirty="0" smtClean="0">
                <a:solidFill>
                  <a:srgbClr val="00B050"/>
                </a:solidFill>
              </a:rPr>
              <a:t>AN AWESOME DIFFERENCE OF SQUARES!</a:t>
            </a:r>
            <a:endParaRPr lang="en-US" b="1" dirty="0">
              <a:solidFill>
                <a:srgbClr val="00B050"/>
              </a:solidFill>
            </a:endParaRPr>
          </a:p>
        </p:txBody>
      </p:sp>
      <mc:AlternateContent xmlns:mc="http://schemas.openxmlformats.org/markup-compatibility/2006">
        <mc:Choice xmlns:a14="http://schemas.microsoft.com/office/drawing/2010/main" Requires="a14">
          <p:sp>
            <p:nvSpPr>
              <p:cNvPr id="19" name="TextBox 18"/>
              <p:cNvSpPr txBox="1"/>
              <p:nvPr/>
            </p:nvSpPr>
            <p:spPr>
              <a:xfrm>
                <a:off x="1371600" y="5039974"/>
                <a:ext cx="4121898" cy="46166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400" b="1" i="0" smtClean="0">
                          <a:latin typeface="Cambria Math"/>
                        </a:rPr>
                        <m:t>(</m:t>
                      </m:r>
                      <m:r>
                        <a:rPr lang="en-US" sz="2400" b="1" i="0" smtClean="0">
                          <a:latin typeface="Cambria Math"/>
                        </a:rPr>
                        <m:t>𝐱</m:t>
                      </m:r>
                      <m:r>
                        <a:rPr lang="en-US" sz="2400" b="1" i="0" smtClean="0">
                          <a:latin typeface="Cambria Math"/>
                        </a:rPr>
                        <m:t>−</m:t>
                      </m:r>
                      <m:d>
                        <m:dPr>
                          <m:ctrlPr>
                            <a:rPr lang="en-US" sz="2400" b="1" i="0" smtClean="0">
                              <a:latin typeface="Cambria Math"/>
                            </a:rPr>
                          </m:ctrlPr>
                        </m:dPr>
                        <m:e>
                          <m:r>
                            <a:rPr lang="en-US" sz="2400" b="1" i="0" smtClean="0">
                              <a:latin typeface="Cambria Math"/>
                            </a:rPr>
                            <m:t>𝐦</m:t>
                          </m:r>
                          <m:r>
                            <a:rPr lang="en-US" sz="2400" b="1" i="0" smtClean="0">
                              <a:latin typeface="Cambria Math"/>
                            </a:rPr>
                            <m:t>−</m:t>
                          </m:r>
                          <m:r>
                            <a:rPr lang="en-US" sz="2400" b="1" i="0" smtClean="0">
                              <a:latin typeface="Cambria Math"/>
                            </a:rPr>
                            <m:t>𝐧</m:t>
                          </m:r>
                        </m:e>
                      </m:d>
                      <m:r>
                        <a:rPr lang="en-US" sz="2400" b="1" i="0" smtClean="0">
                          <a:latin typeface="Cambria Math"/>
                        </a:rPr>
                        <m:t>)(</m:t>
                      </m:r>
                      <m:r>
                        <a:rPr lang="en-US" sz="2400" b="1" i="0" smtClean="0">
                          <a:latin typeface="Cambria Math"/>
                        </a:rPr>
                        <m:t>𝐱</m:t>
                      </m:r>
                      <m:r>
                        <a:rPr lang="en-US" sz="2400" b="1" i="0" smtClean="0">
                          <a:latin typeface="Cambria Math"/>
                        </a:rPr>
                        <m:t>+</m:t>
                      </m:r>
                      <m:d>
                        <m:dPr>
                          <m:ctrlPr>
                            <a:rPr lang="en-US" sz="2400" b="1" i="0" smtClean="0">
                              <a:latin typeface="Cambria Math"/>
                            </a:rPr>
                          </m:ctrlPr>
                        </m:dPr>
                        <m:e>
                          <m:r>
                            <a:rPr lang="en-US" sz="2400" b="1" i="0" smtClean="0">
                              <a:latin typeface="Cambria Math"/>
                            </a:rPr>
                            <m:t>𝐦</m:t>
                          </m:r>
                          <m:r>
                            <a:rPr lang="en-US" sz="2400" b="1" i="0" smtClean="0">
                              <a:latin typeface="Cambria Math"/>
                            </a:rPr>
                            <m:t>−</m:t>
                          </m:r>
                          <m:r>
                            <a:rPr lang="en-US" sz="2400" b="1" i="0" smtClean="0">
                              <a:latin typeface="Cambria Math"/>
                            </a:rPr>
                            <m:t>𝐧</m:t>
                          </m:r>
                        </m:e>
                      </m:d>
                      <m:r>
                        <a:rPr lang="en-US" sz="2400" b="1" i="0" smtClean="0">
                          <a:latin typeface="Cambria Math"/>
                        </a:rPr>
                        <m:t>)</m:t>
                      </m:r>
                    </m:oMath>
                  </m:oMathPara>
                </a14:m>
                <a:endParaRPr lang="en-US" sz="2400" b="1" dirty="0">
                  <a:latin typeface="Lucida Console" pitchFamily="49" charset="0"/>
                </a:endParaRPr>
              </a:p>
            </p:txBody>
          </p:sp>
        </mc:Choice>
        <mc:Fallback>
          <p:sp>
            <p:nvSpPr>
              <p:cNvPr id="19" name="TextBox 18"/>
              <p:cNvSpPr txBox="1">
                <a:spLocks noRot="1" noChangeAspect="1" noMove="1" noResize="1" noEditPoints="1" noAdjustHandles="1" noChangeArrowheads="1" noChangeShapeType="1" noTextEdit="1"/>
              </p:cNvSpPr>
              <p:nvPr/>
            </p:nvSpPr>
            <p:spPr>
              <a:xfrm>
                <a:off x="1371600" y="5039974"/>
                <a:ext cx="4121898" cy="461665"/>
              </a:xfrm>
              <a:prstGeom prst="rect">
                <a:avLst/>
              </a:prstGeom>
              <a:blipFill rotWithShape="1">
                <a:blip r:embed="rId4"/>
                <a:stretch>
                  <a:fillRect b="-18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 name="TextBox 19"/>
              <p:cNvSpPr txBox="1"/>
              <p:nvPr/>
            </p:nvSpPr>
            <p:spPr>
              <a:xfrm>
                <a:off x="975360" y="6777335"/>
                <a:ext cx="4748479"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3200" b="1" i="0" smtClean="0">
                          <a:latin typeface="Cambria Math"/>
                        </a:rPr>
                        <m:t>(</m:t>
                      </m:r>
                      <m:r>
                        <a:rPr lang="en-US" sz="3200" b="1" i="0" smtClean="0">
                          <a:latin typeface="Cambria Math"/>
                        </a:rPr>
                        <m:t>𝐱</m:t>
                      </m:r>
                      <m:r>
                        <a:rPr lang="en-US" sz="3200" b="1" i="0" smtClean="0">
                          <a:latin typeface="Cambria Math"/>
                        </a:rPr>
                        <m:t>−</m:t>
                      </m:r>
                      <m:r>
                        <a:rPr lang="en-US" sz="3200" b="1" i="0" smtClean="0">
                          <a:latin typeface="Cambria Math"/>
                        </a:rPr>
                        <m:t>𝐦</m:t>
                      </m:r>
                      <m:r>
                        <a:rPr lang="en-US" sz="3200" b="1" i="0" smtClean="0">
                          <a:latin typeface="Cambria Math"/>
                        </a:rPr>
                        <m:t>+</m:t>
                      </m:r>
                      <m:r>
                        <a:rPr lang="en-US" sz="3200" b="1" i="0" smtClean="0">
                          <a:latin typeface="Cambria Math"/>
                        </a:rPr>
                        <m:t>𝐧</m:t>
                      </m:r>
                      <m:r>
                        <a:rPr lang="en-US" sz="3200" b="1" i="0" smtClean="0">
                          <a:latin typeface="Cambria Math"/>
                        </a:rPr>
                        <m:t>)(</m:t>
                      </m:r>
                      <m:r>
                        <a:rPr lang="en-US" sz="3200" b="1" i="0" smtClean="0">
                          <a:latin typeface="Cambria Math"/>
                        </a:rPr>
                        <m:t>𝐱</m:t>
                      </m:r>
                      <m:r>
                        <a:rPr lang="en-US" sz="3200" b="1" i="0" smtClean="0">
                          <a:latin typeface="Cambria Math"/>
                        </a:rPr>
                        <m:t>+</m:t>
                      </m:r>
                      <m:r>
                        <a:rPr lang="en-US" sz="3200" b="1" i="0" smtClean="0">
                          <a:latin typeface="Cambria Math"/>
                        </a:rPr>
                        <m:t>𝐦</m:t>
                      </m:r>
                      <m:r>
                        <a:rPr lang="en-US" sz="3200" b="1" i="0" smtClean="0">
                          <a:latin typeface="Cambria Math"/>
                        </a:rPr>
                        <m:t>−</m:t>
                      </m:r>
                      <m:r>
                        <a:rPr lang="en-US" sz="3200" b="1" i="0" smtClean="0">
                          <a:latin typeface="Cambria Math"/>
                        </a:rPr>
                        <m:t>𝐧</m:t>
                      </m:r>
                      <m:r>
                        <a:rPr lang="en-US" sz="3200" b="1" i="0" smtClean="0">
                          <a:latin typeface="Cambria Math"/>
                        </a:rPr>
                        <m:t>)</m:t>
                      </m:r>
                    </m:oMath>
                  </m:oMathPara>
                </a14:m>
                <a:endParaRPr lang="en-US" sz="3200" b="1" dirty="0">
                  <a:latin typeface="Lucida Console" pitchFamily="49" charset="0"/>
                </a:endParaRPr>
              </a:p>
            </p:txBody>
          </p:sp>
        </mc:Choice>
        <mc:Fallback>
          <p:sp>
            <p:nvSpPr>
              <p:cNvPr id="20" name="TextBox 19"/>
              <p:cNvSpPr txBox="1">
                <a:spLocks noRot="1" noChangeAspect="1" noMove="1" noResize="1" noEditPoints="1" noAdjustHandles="1" noChangeArrowheads="1" noChangeShapeType="1" noTextEdit="1"/>
              </p:cNvSpPr>
              <p:nvPr/>
            </p:nvSpPr>
            <p:spPr>
              <a:xfrm>
                <a:off x="975360" y="6777335"/>
                <a:ext cx="4748479" cy="584775"/>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50538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457200" indent="-457200">
              <a:buFont typeface="+mj-lt"/>
              <a:buAutoNum type="arabicPeriod" startAt="5"/>
            </a:pPr>
            <a:r>
              <a:rPr lang="en-US" sz="2400" dirty="0"/>
              <a:t>If x + y = 4 and </a:t>
            </a:r>
            <a:r>
              <a:rPr lang="en-US" sz="2400" dirty="0" err="1"/>
              <a:t>xy</a:t>
            </a:r>
            <a:r>
              <a:rPr lang="en-US" sz="2400" dirty="0"/>
              <a:t> = 2, then find x</a:t>
            </a:r>
            <a:r>
              <a:rPr lang="en-US" sz="2400" baseline="30000" dirty="0"/>
              <a:t>6</a:t>
            </a:r>
            <a:r>
              <a:rPr lang="en-US" sz="2400" dirty="0"/>
              <a:t> + y</a:t>
            </a:r>
            <a:r>
              <a:rPr lang="en-US" sz="2400" baseline="30000" dirty="0"/>
              <a:t>6</a:t>
            </a:r>
            <a:r>
              <a:rPr lang="en-US" sz="2400" dirty="0"/>
              <a:t>.</a:t>
            </a:r>
          </a:p>
        </p:txBody>
      </p:sp>
      <p:sp>
        <p:nvSpPr>
          <p:cNvPr id="17" name="TextBox 16"/>
          <p:cNvSpPr txBox="1"/>
          <p:nvPr/>
        </p:nvSpPr>
        <p:spPr>
          <a:xfrm>
            <a:off x="685800" y="1143000"/>
            <a:ext cx="5410200" cy="923330"/>
          </a:xfrm>
          <a:prstGeom prst="rect">
            <a:avLst/>
          </a:prstGeom>
          <a:noFill/>
        </p:spPr>
        <p:txBody>
          <a:bodyPr wrap="square" rtlCol="0">
            <a:spAutoFit/>
          </a:bodyPr>
          <a:lstStyle/>
          <a:p>
            <a:pPr algn="ctr"/>
            <a:r>
              <a:rPr lang="en-US" b="1" dirty="0" smtClean="0">
                <a:solidFill>
                  <a:srgbClr val="00B050"/>
                </a:solidFill>
              </a:rPr>
              <a:t>Okay. So we have to get to an x</a:t>
            </a:r>
            <a:r>
              <a:rPr lang="en-US" b="1" baseline="30000" dirty="0" smtClean="0">
                <a:solidFill>
                  <a:srgbClr val="00B050"/>
                </a:solidFill>
              </a:rPr>
              <a:t>6</a:t>
            </a:r>
            <a:r>
              <a:rPr lang="en-US" b="1" dirty="0" smtClean="0">
                <a:solidFill>
                  <a:srgbClr val="00B050"/>
                </a:solidFill>
              </a:rPr>
              <a:t> term… How do we get there?? </a:t>
            </a:r>
            <a:r>
              <a:rPr lang="en-US" b="1" dirty="0" smtClean="0">
                <a:solidFill>
                  <a:srgbClr val="00B050"/>
                </a:solidFill>
              </a:rPr>
              <a:t>We could square then cube, or cube then square… Let’s try the second way!</a:t>
            </a:r>
            <a:endParaRPr lang="en-US" b="1" dirty="0">
              <a:solidFill>
                <a:srgbClr val="00B050"/>
              </a:solidFill>
            </a:endParaRPr>
          </a:p>
        </p:txBody>
      </p:sp>
      <mc:AlternateContent xmlns:mc="http://schemas.openxmlformats.org/markup-compatibility/2006">
        <mc:Choice xmlns:a14="http://schemas.microsoft.com/office/drawing/2010/main" Requires="a14">
          <p:sp>
            <p:nvSpPr>
              <p:cNvPr id="10" name="TextBox 9"/>
              <p:cNvSpPr txBox="1"/>
              <p:nvPr/>
            </p:nvSpPr>
            <p:spPr>
              <a:xfrm>
                <a:off x="783956" y="2187334"/>
                <a:ext cx="2115643" cy="47000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1" smtClean="0">
                              <a:latin typeface="Cambria Math"/>
                            </a:rPr>
                          </m:ctrlPr>
                        </m:sSupPr>
                        <m:e>
                          <m:r>
                            <a:rPr lang="en-US" sz="2400" b="1" i="0" smtClean="0">
                              <a:latin typeface="Cambria Math"/>
                            </a:rPr>
                            <m:t>(</m:t>
                          </m:r>
                          <m:r>
                            <a:rPr lang="en-US" sz="2400" b="1" i="0" smtClean="0">
                              <a:latin typeface="Cambria Math"/>
                            </a:rPr>
                            <m:t>𝐱</m:t>
                          </m:r>
                          <m:r>
                            <a:rPr lang="en-US" sz="2400" b="1" i="0" smtClean="0">
                              <a:latin typeface="Cambria Math"/>
                            </a:rPr>
                            <m:t>+</m:t>
                          </m:r>
                          <m:r>
                            <a:rPr lang="en-US" sz="2400" b="1" i="0" smtClean="0">
                              <a:latin typeface="Cambria Math"/>
                            </a:rPr>
                            <m:t>𝐲</m:t>
                          </m:r>
                          <m:r>
                            <a:rPr lang="en-US" sz="2400" b="1" i="0" smtClean="0">
                              <a:latin typeface="Cambria Math"/>
                            </a:rPr>
                            <m:t>)</m:t>
                          </m:r>
                        </m:e>
                        <m:sup>
                          <m:r>
                            <a:rPr lang="en-US" sz="2400" b="1" i="0" smtClean="0">
                              <a:latin typeface="Cambria Math"/>
                            </a:rPr>
                            <m:t>𝟑</m:t>
                          </m:r>
                        </m:sup>
                      </m:sSup>
                      <m:r>
                        <a:rPr lang="en-US" sz="2400" b="1" i="0" smtClean="0">
                          <a:latin typeface="Cambria Math"/>
                        </a:rPr>
                        <m:t>=</m:t>
                      </m:r>
                      <m:sSup>
                        <m:sSupPr>
                          <m:ctrlPr>
                            <a:rPr lang="en-US" sz="2400" b="1" i="1" smtClean="0">
                              <a:latin typeface="Cambria Math"/>
                            </a:rPr>
                          </m:ctrlPr>
                        </m:sSupPr>
                        <m:e>
                          <m:r>
                            <a:rPr lang="en-US" sz="2400" b="1" i="1" smtClean="0">
                              <a:latin typeface="Cambria Math"/>
                            </a:rPr>
                            <m:t>𝟒</m:t>
                          </m:r>
                        </m:e>
                        <m:sup>
                          <m:r>
                            <a:rPr lang="en-US" sz="2400" b="1" i="1" smtClean="0">
                              <a:latin typeface="Cambria Math"/>
                            </a:rPr>
                            <m:t>𝟑</m:t>
                          </m:r>
                        </m:sup>
                      </m:sSup>
                    </m:oMath>
                  </m:oMathPara>
                </a14:m>
                <a:endParaRPr lang="en-US" sz="2400" b="1" dirty="0">
                  <a:latin typeface="Lucida Console" pitchFamily="49" charset="0"/>
                </a:endParaRPr>
              </a:p>
            </p:txBody>
          </p:sp>
        </mc:Choice>
        <mc:Fallback>
          <p:sp>
            <p:nvSpPr>
              <p:cNvPr id="10" name="TextBox 9"/>
              <p:cNvSpPr txBox="1">
                <a:spLocks noRot="1" noChangeAspect="1" noMove="1" noResize="1" noEditPoints="1" noAdjustHandles="1" noChangeArrowheads="1" noChangeShapeType="1" noTextEdit="1"/>
              </p:cNvSpPr>
              <p:nvPr/>
            </p:nvSpPr>
            <p:spPr>
              <a:xfrm>
                <a:off x="783956" y="2187334"/>
                <a:ext cx="2115643" cy="470000"/>
              </a:xfrm>
              <a:prstGeom prst="rect">
                <a:avLst/>
              </a:prstGeom>
              <a:blipFill rotWithShape="1">
                <a:blip r:embed="rId2"/>
                <a:stretch>
                  <a:fillRect b="-18182"/>
                </a:stretch>
              </a:blipFill>
            </p:spPr>
            <p:txBody>
              <a:bodyPr/>
              <a:lstStyle/>
              <a:p>
                <a:r>
                  <a:rPr lang="en-US">
                    <a:noFill/>
                  </a:rPr>
                  <a:t> </a:t>
                </a:r>
              </a:p>
            </p:txBody>
          </p:sp>
        </mc:Fallback>
      </mc:AlternateContent>
      <p:sp>
        <p:nvSpPr>
          <p:cNvPr id="40" name="Rectangle 39"/>
          <p:cNvSpPr/>
          <p:nvPr/>
        </p:nvSpPr>
        <p:spPr>
          <a:xfrm>
            <a:off x="2640293" y="8018618"/>
            <a:ext cx="941107" cy="502548"/>
          </a:xfrm>
          <a:prstGeom prst="rect">
            <a:avLst/>
          </a:prstGeom>
          <a:ln w="57150">
            <a:solidFill>
              <a:srgbClr val="00B05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accent5">
                  <a:lumMod val="50000"/>
                </a:schemeClr>
              </a:solidFill>
            </a:endParaRPr>
          </a:p>
        </p:txBody>
      </p:sp>
      <p:sp>
        <p:nvSpPr>
          <p:cNvPr id="12" name="TextBox 11"/>
          <p:cNvSpPr txBox="1"/>
          <p:nvPr/>
        </p:nvSpPr>
        <p:spPr>
          <a:xfrm>
            <a:off x="762000" y="3413100"/>
            <a:ext cx="6858000" cy="369332"/>
          </a:xfrm>
          <a:prstGeom prst="rect">
            <a:avLst/>
          </a:prstGeom>
          <a:noFill/>
        </p:spPr>
        <p:txBody>
          <a:bodyPr wrap="square" rtlCol="0">
            <a:spAutoFit/>
          </a:bodyPr>
          <a:lstStyle/>
          <a:p>
            <a:r>
              <a:rPr lang="en-US" b="1" dirty="0" smtClean="0">
                <a:solidFill>
                  <a:srgbClr val="00B050"/>
                </a:solidFill>
              </a:rPr>
              <a:t>Here’s a useful way to look at the cube of (x + y):</a:t>
            </a:r>
            <a:endParaRPr lang="en-US" b="1" dirty="0">
              <a:solidFill>
                <a:srgbClr val="00B050"/>
              </a:solidFill>
            </a:endParaRPr>
          </a:p>
        </p:txBody>
      </p:sp>
      <mc:AlternateContent xmlns:mc="http://schemas.openxmlformats.org/markup-compatibility/2006">
        <mc:Choice xmlns:a14="http://schemas.microsoft.com/office/drawing/2010/main" Requires="a14">
          <p:sp>
            <p:nvSpPr>
              <p:cNvPr id="16" name="TextBox 15"/>
              <p:cNvSpPr txBox="1"/>
              <p:nvPr/>
            </p:nvSpPr>
            <p:spPr>
              <a:xfrm>
                <a:off x="4148840" y="6461760"/>
                <a:ext cx="945515" cy="407099"/>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000" b="1" smtClean="0">
                              <a:latin typeface="Cambria Math"/>
                            </a:rPr>
                          </m:ctrlPr>
                        </m:sSupPr>
                        <m:e>
                          <m:r>
                            <a:rPr lang="en-US" sz="2000" b="1" i="0" smtClean="0">
                              <a:latin typeface="Cambria Math"/>
                            </a:rPr>
                            <m:t>(</m:t>
                          </m:r>
                          <m:r>
                            <a:rPr lang="en-US" sz="2000" b="1" i="0" smtClean="0">
                              <a:latin typeface="Cambria Math"/>
                            </a:rPr>
                            <m:t>𝐱𝐲</m:t>
                          </m:r>
                          <m:r>
                            <a:rPr lang="en-US" sz="2000" b="1" i="0" smtClean="0">
                              <a:latin typeface="Cambria Math"/>
                            </a:rPr>
                            <m:t>)</m:t>
                          </m:r>
                        </m:e>
                        <m:sup>
                          <m:r>
                            <a:rPr lang="en-US" sz="2000" b="1" i="0" smtClean="0">
                              <a:latin typeface="Cambria Math"/>
                            </a:rPr>
                            <m:t>𝟑</m:t>
                          </m:r>
                        </m:sup>
                      </m:sSup>
                    </m:oMath>
                  </m:oMathPara>
                </a14:m>
                <a:endParaRPr lang="en-US" sz="2000" b="1" dirty="0">
                  <a:latin typeface="Lucida Console" pitchFamily="49" charset="0"/>
                </a:endParaRPr>
              </a:p>
            </p:txBody>
          </p:sp>
        </mc:Choice>
        <mc:Fallback>
          <p:sp>
            <p:nvSpPr>
              <p:cNvPr id="16" name="TextBox 15"/>
              <p:cNvSpPr txBox="1">
                <a:spLocks noRot="1" noChangeAspect="1" noMove="1" noResize="1" noEditPoints="1" noAdjustHandles="1" noChangeArrowheads="1" noChangeShapeType="1" noTextEdit="1"/>
              </p:cNvSpPr>
              <p:nvPr/>
            </p:nvSpPr>
            <p:spPr>
              <a:xfrm>
                <a:off x="4148840" y="6461760"/>
                <a:ext cx="945515" cy="407099"/>
              </a:xfrm>
              <a:prstGeom prst="rect">
                <a:avLst/>
              </a:prstGeom>
              <a:blipFill rotWithShape="1">
                <a:blip r:embed="rId3"/>
                <a:stretch>
                  <a:fillRect b="-1492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762000" y="2730400"/>
                <a:ext cx="4927246" cy="47000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1" smtClean="0">
                              <a:latin typeface="Cambria Math"/>
                            </a:rPr>
                          </m:ctrlPr>
                        </m:sSupPr>
                        <m:e>
                          <m:r>
                            <a:rPr lang="en-US" sz="2400" b="1" i="0" smtClean="0">
                              <a:latin typeface="Cambria Math"/>
                            </a:rPr>
                            <m:t>(</m:t>
                          </m:r>
                          <m:r>
                            <a:rPr lang="en-US" sz="2400" b="1" i="0" smtClean="0">
                              <a:latin typeface="Cambria Math"/>
                            </a:rPr>
                            <m:t>𝐱</m:t>
                          </m:r>
                          <m:r>
                            <a:rPr lang="en-US" sz="2400" b="1" i="0" smtClean="0">
                              <a:latin typeface="Cambria Math"/>
                            </a:rPr>
                            <m:t>+</m:t>
                          </m:r>
                          <m:r>
                            <a:rPr lang="en-US" sz="2400" b="1" i="0" smtClean="0">
                              <a:latin typeface="Cambria Math"/>
                            </a:rPr>
                            <m:t>𝐲</m:t>
                          </m:r>
                          <m:r>
                            <a:rPr lang="en-US" sz="2400" b="1" i="0" smtClean="0">
                              <a:latin typeface="Cambria Math"/>
                            </a:rPr>
                            <m:t>)</m:t>
                          </m:r>
                        </m:e>
                        <m:sup>
                          <m:r>
                            <a:rPr lang="en-US" sz="2400" b="1" i="0" smtClean="0">
                              <a:latin typeface="Cambria Math"/>
                            </a:rPr>
                            <m:t>𝟑</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𝟑</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𝐲</m:t>
                          </m:r>
                        </m:e>
                        <m:sup>
                          <m:r>
                            <a:rPr lang="en-US" sz="2400" b="1" i="0" smtClean="0">
                              <a:latin typeface="Cambria Math"/>
                            </a:rPr>
                            <m:t>𝟑</m:t>
                          </m:r>
                        </m:sup>
                      </m:sSup>
                      <m:r>
                        <a:rPr lang="en-US" sz="2400" b="1" i="0" smtClean="0">
                          <a:latin typeface="Cambria Math"/>
                        </a:rPr>
                        <m:t>+</m:t>
                      </m:r>
                      <m:r>
                        <a:rPr lang="en-US" sz="2400" b="1" i="0" smtClean="0">
                          <a:latin typeface="Cambria Math"/>
                        </a:rPr>
                        <m:t>𝟑</m:t>
                      </m:r>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𝟐</m:t>
                          </m:r>
                        </m:sup>
                      </m:sSup>
                      <m:r>
                        <a:rPr lang="en-US" sz="2400" b="1" i="0" smtClean="0">
                          <a:latin typeface="Cambria Math"/>
                        </a:rPr>
                        <m:t>𝐲</m:t>
                      </m:r>
                      <m:r>
                        <a:rPr lang="en-US" sz="2400" b="1" i="0" smtClean="0">
                          <a:latin typeface="Cambria Math"/>
                        </a:rPr>
                        <m:t>+</m:t>
                      </m:r>
                      <m:r>
                        <a:rPr lang="en-US" sz="2400" b="1" i="0" smtClean="0">
                          <a:latin typeface="Cambria Math"/>
                        </a:rPr>
                        <m:t>𝟑𝐱</m:t>
                      </m:r>
                      <m:sSup>
                        <m:sSupPr>
                          <m:ctrlPr>
                            <a:rPr lang="en-US" sz="2400" b="1" smtClean="0">
                              <a:latin typeface="Cambria Math"/>
                            </a:rPr>
                          </m:ctrlPr>
                        </m:sSupPr>
                        <m:e>
                          <m:r>
                            <a:rPr lang="en-US" sz="2400" b="1" i="0" smtClean="0">
                              <a:latin typeface="Cambria Math"/>
                            </a:rPr>
                            <m:t>𝐲</m:t>
                          </m:r>
                        </m:e>
                        <m:sup>
                          <m:r>
                            <a:rPr lang="en-US" sz="2400" b="1" i="0" smtClean="0">
                              <a:latin typeface="Cambria Math"/>
                            </a:rPr>
                            <m:t>𝟐</m:t>
                          </m:r>
                        </m:sup>
                      </m:sSup>
                    </m:oMath>
                  </m:oMathPara>
                </a14:m>
                <a:endParaRPr lang="en-US" sz="2400" b="1" dirty="0">
                  <a:latin typeface="Lucida Console" pitchFamily="49" charset="0"/>
                </a:endParaRPr>
              </a:p>
            </p:txBody>
          </p:sp>
        </mc:Choice>
        <mc:Fallback>
          <p:sp>
            <p:nvSpPr>
              <p:cNvPr id="13" name="TextBox 12"/>
              <p:cNvSpPr txBox="1">
                <a:spLocks noRot="1" noChangeAspect="1" noMove="1" noResize="1" noEditPoints="1" noAdjustHandles="1" noChangeArrowheads="1" noChangeShapeType="1" noTextEdit="1"/>
              </p:cNvSpPr>
              <p:nvPr/>
            </p:nvSpPr>
            <p:spPr>
              <a:xfrm>
                <a:off x="762000" y="2730400"/>
                <a:ext cx="4927246" cy="470000"/>
              </a:xfrm>
              <a:prstGeom prst="rect">
                <a:avLst/>
              </a:prstGeom>
              <a:blipFill rotWithShape="1">
                <a:blip r:embed="rId4"/>
                <a:stretch>
                  <a:fillRect b="-1818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p:cNvSpPr txBox="1"/>
              <p:nvPr/>
            </p:nvSpPr>
            <p:spPr>
              <a:xfrm>
                <a:off x="740044" y="3873400"/>
                <a:ext cx="4627677" cy="47000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1" smtClean="0">
                              <a:latin typeface="Cambria Math"/>
                            </a:rPr>
                          </m:ctrlPr>
                        </m:sSupPr>
                        <m:e>
                          <m:r>
                            <a:rPr lang="en-US" sz="2400" b="1" i="0" smtClean="0">
                              <a:latin typeface="Cambria Math"/>
                            </a:rPr>
                            <m:t>(</m:t>
                          </m:r>
                          <m:r>
                            <a:rPr lang="en-US" sz="2400" b="1" i="0" smtClean="0">
                              <a:latin typeface="Cambria Math"/>
                            </a:rPr>
                            <m:t>𝐱</m:t>
                          </m:r>
                          <m:r>
                            <a:rPr lang="en-US" sz="2400" b="1" i="0" smtClean="0">
                              <a:latin typeface="Cambria Math"/>
                            </a:rPr>
                            <m:t>+</m:t>
                          </m:r>
                          <m:r>
                            <a:rPr lang="en-US" sz="2400" b="1" i="0" smtClean="0">
                              <a:latin typeface="Cambria Math"/>
                            </a:rPr>
                            <m:t>𝐲</m:t>
                          </m:r>
                          <m:r>
                            <a:rPr lang="en-US" sz="2400" b="1" i="0" smtClean="0">
                              <a:latin typeface="Cambria Math"/>
                            </a:rPr>
                            <m:t>)</m:t>
                          </m:r>
                        </m:e>
                        <m:sup>
                          <m:r>
                            <a:rPr lang="en-US" sz="2400" b="1" i="0" smtClean="0">
                              <a:latin typeface="Cambria Math"/>
                            </a:rPr>
                            <m:t>𝟑</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𝟑</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𝐲</m:t>
                          </m:r>
                        </m:e>
                        <m:sup>
                          <m:r>
                            <a:rPr lang="en-US" sz="2400" b="1" i="0" smtClean="0">
                              <a:latin typeface="Cambria Math"/>
                            </a:rPr>
                            <m:t>𝟑</m:t>
                          </m:r>
                        </m:sup>
                      </m:sSup>
                      <m:r>
                        <a:rPr lang="en-US" sz="2400" b="1" i="0" smtClean="0">
                          <a:latin typeface="Cambria Math"/>
                        </a:rPr>
                        <m:t>+</m:t>
                      </m:r>
                      <m:r>
                        <a:rPr lang="en-US" sz="2400" b="1" i="0" smtClean="0">
                          <a:latin typeface="Cambria Math"/>
                        </a:rPr>
                        <m:t>𝟑𝐱𝐲</m:t>
                      </m:r>
                      <m:r>
                        <a:rPr lang="en-US" sz="2400" b="1" i="0" smtClean="0">
                          <a:latin typeface="Cambria Math"/>
                        </a:rPr>
                        <m:t>(</m:t>
                      </m:r>
                      <m:r>
                        <a:rPr lang="en-US" sz="2400" b="1" i="0" smtClean="0">
                          <a:latin typeface="Cambria Math"/>
                        </a:rPr>
                        <m:t>𝐱</m:t>
                      </m:r>
                      <m:r>
                        <a:rPr lang="en-US" sz="2400" b="1" i="0" smtClean="0">
                          <a:latin typeface="Cambria Math"/>
                        </a:rPr>
                        <m:t>+</m:t>
                      </m:r>
                      <m:r>
                        <a:rPr lang="en-US" sz="2400" b="1" i="0" smtClean="0">
                          <a:latin typeface="Cambria Math"/>
                        </a:rPr>
                        <m:t>𝐲</m:t>
                      </m:r>
                      <m:r>
                        <a:rPr lang="en-US" sz="2400" b="1" i="0" smtClean="0">
                          <a:latin typeface="Cambria Math"/>
                        </a:rPr>
                        <m:t>)</m:t>
                      </m:r>
                    </m:oMath>
                  </m:oMathPara>
                </a14:m>
                <a:endParaRPr lang="en-US" sz="2400" b="1" dirty="0">
                  <a:latin typeface="Lucida Console" pitchFamily="49" charset="0"/>
                </a:endParaRPr>
              </a:p>
            </p:txBody>
          </p:sp>
        </mc:Choice>
        <mc:Fallback>
          <p:sp>
            <p:nvSpPr>
              <p:cNvPr id="14" name="TextBox 13"/>
              <p:cNvSpPr txBox="1">
                <a:spLocks noRot="1" noChangeAspect="1" noMove="1" noResize="1" noEditPoints="1" noAdjustHandles="1" noChangeArrowheads="1" noChangeShapeType="1" noTextEdit="1"/>
              </p:cNvSpPr>
              <p:nvPr/>
            </p:nvSpPr>
            <p:spPr>
              <a:xfrm>
                <a:off x="740044" y="3873400"/>
                <a:ext cx="4627677" cy="470000"/>
              </a:xfrm>
              <a:prstGeom prst="rect">
                <a:avLst/>
              </a:prstGeom>
              <a:blipFill rotWithShape="1">
                <a:blip r:embed="rId5"/>
                <a:stretch>
                  <a:fillRect b="-1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p:cNvSpPr txBox="1"/>
              <p:nvPr/>
            </p:nvSpPr>
            <p:spPr>
              <a:xfrm>
                <a:off x="762000" y="4635400"/>
                <a:ext cx="3676455" cy="47000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400" b="1" smtClean="0">
                              <a:latin typeface="Cambria Math"/>
                            </a:rPr>
                          </m:ctrlPr>
                        </m:sSupPr>
                        <m:e>
                          <m:r>
                            <a:rPr lang="en-US" sz="2400" b="1" i="0" smtClean="0">
                              <a:latin typeface="Cambria Math"/>
                            </a:rPr>
                            <m:t>𝟒</m:t>
                          </m:r>
                        </m:e>
                        <m:sup>
                          <m:r>
                            <a:rPr lang="en-US" sz="2400" b="1" i="0" smtClean="0">
                              <a:latin typeface="Cambria Math"/>
                            </a:rPr>
                            <m:t>𝟑</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𝟑</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𝐲</m:t>
                          </m:r>
                        </m:e>
                        <m:sup>
                          <m:r>
                            <a:rPr lang="en-US" sz="2400" b="1" i="0" smtClean="0">
                              <a:latin typeface="Cambria Math"/>
                            </a:rPr>
                            <m:t>𝟑</m:t>
                          </m:r>
                        </m:sup>
                      </m:sSup>
                      <m:r>
                        <a:rPr lang="en-US" sz="2400" b="1" i="0" smtClean="0">
                          <a:latin typeface="Cambria Math"/>
                        </a:rPr>
                        <m:t>+</m:t>
                      </m:r>
                      <m:r>
                        <a:rPr lang="en-US" sz="2400" b="1" i="0" smtClean="0">
                          <a:latin typeface="Cambria Math"/>
                        </a:rPr>
                        <m:t>𝟑</m:t>
                      </m:r>
                      <m:r>
                        <a:rPr lang="en-US" sz="2400" b="1" i="0" smtClean="0">
                          <a:latin typeface="Cambria Math"/>
                        </a:rPr>
                        <m:t>(</m:t>
                      </m:r>
                      <m:r>
                        <a:rPr lang="en-US" sz="2400" b="1" i="0" smtClean="0">
                          <a:latin typeface="Cambria Math"/>
                        </a:rPr>
                        <m:t>𝟐</m:t>
                      </m:r>
                      <m:r>
                        <a:rPr lang="en-US" sz="2400" b="1" i="0" smtClean="0">
                          <a:latin typeface="Cambria Math"/>
                        </a:rPr>
                        <m:t>)(</m:t>
                      </m:r>
                      <m:r>
                        <a:rPr lang="en-US" sz="2400" b="1" i="0" smtClean="0">
                          <a:latin typeface="Cambria Math"/>
                        </a:rPr>
                        <m:t>𝟒</m:t>
                      </m:r>
                      <m:r>
                        <a:rPr lang="en-US" sz="2400" b="1" i="0" smtClean="0">
                          <a:latin typeface="Cambria Math"/>
                        </a:rPr>
                        <m:t>)</m:t>
                      </m:r>
                    </m:oMath>
                  </m:oMathPara>
                </a14:m>
                <a:endParaRPr lang="en-US" sz="2400" b="1" dirty="0">
                  <a:latin typeface="Lucida Console" pitchFamily="49" charset="0"/>
                </a:endParaRPr>
              </a:p>
            </p:txBody>
          </p:sp>
        </mc:Choice>
        <mc:Fallback>
          <p:sp>
            <p:nvSpPr>
              <p:cNvPr id="15" name="TextBox 14"/>
              <p:cNvSpPr txBox="1">
                <a:spLocks noRot="1" noChangeAspect="1" noMove="1" noResize="1" noEditPoints="1" noAdjustHandles="1" noChangeArrowheads="1" noChangeShapeType="1" noTextEdit="1"/>
              </p:cNvSpPr>
              <p:nvPr/>
            </p:nvSpPr>
            <p:spPr>
              <a:xfrm>
                <a:off x="762000" y="4635400"/>
                <a:ext cx="3676455" cy="470000"/>
              </a:xfrm>
              <a:prstGeom prst="rect">
                <a:avLst/>
              </a:prstGeom>
              <a:blipFill rotWithShape="1">
                <a:blip r:embed="rId6"/>
                <a:stretch>
                  <a:fillRect b="-1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1" name="TextBox 20"/>
              <p:cNvSpPr txBox="1"/>
              <p:nvPr/>
            </p:nvSpPr>
            <p:spPr>
              <a:xfrm>
                <a:off x="783956" y="5397400"/>
                <a:ext cx="2153089" cy="47000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400" b="1" i="1" smtClean="0">
                          <a:latin typeface="Cambria Math"/>
                        </a:rPr>
                        <m:t>𝟒𝟎</m:t>
                      </m:r>
                      <m:r>
                        <a:rPr lang="en-US" sz="2400" b="1" i="0" smtClean="0">
                          <a:latin typeface="Cambria Math"/>
                        </a:rPr>
                        <m:t>=</m:t>
                      </m:r>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𝟑</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𝐲</m:t>
                          </m:r>
                        </m:e>
                        <m:sup>
                          <m:r>
                            <a:rPr lang="en-US" sz="2400" b="1" i="0" smtClean="0">
                              <a:latin typeface="Cambria Math"/>
                            </a:rPr>
                            <m:t>𝟑</m:t>
                          </m:r>
                        </m:sup>
                      </m:sSup>
                    </m:oMath>
                  </m:oMathPara>
                </a14:m>
                <a:endParaRPr lang="en-US" sz="2400" b="1" dirty="0">
                  <a:latin typeface="Lucida Console" pitchFamily="49" charset="0"/>
                </a:endParaRPr>
              </a:p>
            </p:txBody>
          </p:sp>
        </mc:Choice>
        <mc:Fallback>
          <p:sp>
            <p:nvSpPr>
              <p:cNvPr id="21" name="TextBox 20"/>
              <p:cNvSpPr txBox="1">
                <a:spLocks noRot="1" noChangeAspect="1" noMove="1" noResize="1" noEditPoints="1" noAdjustHandles="1" noChangeArrowheads="1" noChangeShapeType="1" noTextEdit="1"/>
              </p:cNvSpPr>
              <p:nvPr/>
            </p:nvSpPr>
            <p:spPr>
              <a:xfrm>
                <a:off x="783956" y="5397400"/>
                <a:ext cx="2153089" cy="470000"/>
              </a:xfrm>
              <a:prstGeom prst="rect">
                <a:avLst/>
              </a:prstGeom>
              <a:blipFill rotWithShape="1">
                <a:blip r:embed="rId7"/>
                <a:stretch>
                  <a:fillRect b="-10256"/>
                </a:stretch>
              </a:blipFill>
            </p:spPr>
            <p:txBody>
              <a:bodyPr/>
              <a:lstStyle/>
              <a:p>
                <a:r>
                  <a:rPr lang="en-US">
                    <a:noFill/>
                  </a:rPr>
                  <a:t> </a:t>
                </a:r>
              </a:p>
            </p:txBody>
          </p:sp>
        </mc:Fallback>
      </mc:AlternateContent>
      <p:sp>
        <p:nvSpPr>
          <p:cNvPr id="22" name="TextBox 21"/>
          <p:cNvSpPr txBox="1"/>
          <p:nvPr/>
        </p:nvSpPr>
        <p:spPr>
          <a:xfrm>
            <a:off x="2895600" y="5467588"/>
            <a:ext cx="6858000" cy="369332"/>
          </a:xfrm>
          <a:prstGeom prst="rect">
            <a:avLst/>
          </a:prstGeom>
          <a:noFill/>
        </p:spPr>
        <p:txBody>
          <a:bodyPr wrap="square" rtlCol="0">
            <a:spAutoFit/>
          </a:bodyPr>
          <a:lstStyle/>
          <a:p>
            <a:r>
              <a:rPr lang="en-US" b="1" dirty="0" smtClean="0">
                <a:solidFill>
                  <a:srgbClr val="00B050"/>
                </a:solidFill>
              </a:rPr>
              <a:t>Now we square…</a:t>
            </a:r>
            <a:endParaRPr lang="en-US" b="1" dirty="0">
              <a:solidFill>
                <a:srgbClr val="00B050"/>
              </a:solidFill>
            </a:endParaRPr>
          </a:p>
        </p:txBody>
      </p:sp>
      <mc:AlternateContent xmlns:mc="http://schemas.openxmlformats.org/markup-compatibility/2006">
        <mc:Choice xmlns:a14="http://schemas.microsoft.com/office/drawing/2010/main" Requires="a14">
          <p:sp>
            <p:nvSpPr>
              <p:cNvPr id="23" name="TextBox 22"/>
              <p:cNvSpPr txBox="1"/>
              <p:nvPr/>
            </p:nvSpPr>
            <p:spPr>
              <a:xfrm>
                <a:off x="731520" y="6007000"/>
                <a:ext cx="4534511" cy="47000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400" b="1" i="0" smtClean="0">
                          <a:latin typeface="Cambria Math"/>
                        </a:rPr>
                        <m:t>(</m:t>
                      </m:r>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𝟑</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𝐲</m:t>
                          </m:r>
                        </m:e>
                        <m:sup>
                          <m:r>
                            <a:rPr lang="en-US" sz="2400" b="1" i="0" smtClean="0">
                              <a:latin typeface="Cambria Math"/>
                            </a:rPr>
                            <m:t>𝟑</m:t>
                          </m:r>
                        </m:sup>
                      </m:sSup>
                      <m:sSup>
                        <m:sSupPr>
                          <m:ctrlPr>
                            <a:rPr lang="en-US" sz="2400" b="1" smtClean="0">
                              <a:latin typeface="Cambria Math"/>
                            </a:rPr>
                          </m:ctrlPr>
                        </m:sSupPr>
                        <m:e>
                          <m:r>
                            <a:rPr lang="en-US" sz="2400" b="1" i="0" smtClean="0">
                              <a:latin typeface="Cambria Math"/>
                            </a:rPr>
                            <m:t>)</m:t>
                          </m:r>
                        </m:e>
                        <m:sup>
                          <m:r>
                            <a:rPr lang="en-US" sz="2400" b="1" i="0" smtClean="0">
                              <a:latin typeface="Cambria Math"/>
                            </a:rPr>
                            <m:t>𝟐</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𝟔</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𝐲</m:t>
                          </m:r>
                        </m:e>
                        <m:sup>
                          <m:r>
                            <a:rPr lang="en-US" sz="2400" b="1" i="0" smtClean="0">
                              <a:latin typeface="Cambria Math"/>
                            </a:rPr>
                            <m:t>𝟔</m:t>
                          </m:r>
                        </m:sup>
                      </m:sSup>
                      <m:r>
                        <a:rPr lang="en-US" sz="2400" b="1" i="0" smtClean="0">
                          <a:latin typeface="Cambria Math"/>
                        </a:rPr>
                        <m:t>+</m:t>
                      </m:r>
                      <m:r>
                        <a:rPr lang="en-US" sz="2400" b="1" i="0" smtClean="0">
                          <a:latin typeface="Cambria Math"/>
                        </a:rPr>
                        <m:t>𝟐</m:t>
                      </m:r>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𝟑</m:t>
                          </m:r>
                        </m:sup>
                      </m:sSup>
                      <m:sSup>
                        <m:sSupPr>
                          <m:ctrlPr>
                            <a:rPr lang="en-US" sz="2400" b="1" smtClean="0">
                              <a:latin typeface="Cambria Math"/>
                            </a:rPr>
                          </m:ctrlPr>
                        </m:sSupPr>
                        <m:e>
                          <m:r>
                            <a:rPr lang="en-US" sz="2400" b="1" i="0" smtClean="0">
                              <a:latin typeface="Cambria Math"/>
                            </a:rPr>
                            <m:t>𝐲</m:t>
                          </m:r>
                        </m:e>
                        <m:sup>
                          <m:r>
                            <a:rPr lang="en-US" sz="2400" b="1" i="0" smtClean="0">
                              <a:latin typeface="Cambria Math"/>
                            </a:rPr>
                            <m:t>𝟑</m:t>
                          </m:r>
                        </m:sup>
                      </m:sSup>
                    </m:oMath>
                  </m:oMathPara>
                </a14:m>
                <a:endParaRPr lang="en-US" sz="2400" b="1" dirty="0">
                  <a:latin typeface="Lucida Console" pitchFamily="49" charset="0"/>
                </a:endParaRPr>
              </a:p>
            </p:txBody>
          </p:sp>
        </mc:Choice>
        <mc:Fallback>
          <p:sp>
            <p:nvSpPr>
              <p:cNvPr id="23" name="TextBox 22"/>
              <p:cNvSpPr txBox="1">
                <a:spLocks noRot="1" noChangeAspect="1" noMove="1" noResize="1" noEditPoints="1" noAdjustHandles="1" noChangeArrowheads="1" noChangeShapeType="1" noTextEdit="1"/>
              </p:cNvSpPr>
              <p:nvPr/>
            </p:nvSpPr>
            <p:spPr>
              <a:xfrm>
                <a:off x="731520" y="6007000"/>
                <a:ext cx="4534511" cy="470000"/>
              </a:xfrm>
              <a:prstGeom prst="rect">
                <a:avLst/>
              </a:prstGeom>
              <a:blipFill rotWithShape="1">
                <a:blip r:embed="rId8"/>
                <a:stretch>
                  <a:fillRect b="-16667"/>
                </a:stretch>
              </a:blipFill>
            </p:spPr>
            <p:txBody>
              <a:bodyPr/>
              <a:lstStyle/>
              <a:p>
                <a:r>
                  <a:rPr lang="en-US">
                    <a:noFill/>
                  </a:rPr>
                  <a:t> </a:t>
                </a:r>
              </a:p>
            </p:txBody>
          </p:sp>
        </mc:Fallback>
      </mc:AlternateContent>
      <p:sp>
        <p:nvSpPr>
          <p:cNvPr id="24" name="Left Brace 23"/>
          <p:cNvSpPr/>
          <p:nvPr/>
        </p:nvSpPr>
        <p:spPr>
          <a:xfrm rot="16200000">
            <a:off x="4486277" y="6181726"/>
            <a:ext cx="171449" cy="609597"/>
          </a:xfrm>
          <a:prstGeom prst="leftBrace">
            <a:avLst>
              <a:gd name="adj1" fmla="val 37222"/>
              <a:gd name="adj2" fmla="val 49259"/>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25" name="TextBox 24"/>
              <p:cNvSpPr txBox="1"/>
              <p:nvPr/>
            </p:nvSpPr>
            <p:spPr>
              <a:xfrm>
                <a:off x="762000" y="7162800"/>
                <a:ext cx="3695627" cy="47000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400" b="1" i="0" smtClean="0">
                          <a:latin typeface="Cambria Math"/>
                        </a:rPr>
                        <m:t>(</m:t>
                      </m:r>
                      <m:r>
                        <a:rPr lang="en-US" sz="2400" b="1" i="1" smtClean="0">
                          <a:latin typeface="Cambria Math"/>
                        </a:rPr>
                        <m:t>𝟒𝟎</m:t>
                      </m:r>
                      <m:sSup>
                        <m:sSupPr>
                          <m:ctrlPr>
                            <a:rPr lang="en-US" sz="2400" b="1" smtClean="0">
                              <a:latin typeface="Cambria Math"/>
                            </a:rPr>
                          </m:ctrlPr>
                        </m:sSupPr>
                        <m:e>
                          <m:r>
                            <a:rPr lang="en-US" sz="2400" b="1" i="0" smtClean="0">
                              <a:latin typeface="Cambria Math"/>
                            </a:rPr>
                            <m:t>)</m:t>
                          </m:r>
                        </m:e>
                        <m:sup>
                          <m:r>
                            <a:rPr lang="en-US" sz="2400" b="1" i="0" smtClean="0">
                              <a:latin typeface="Cambria Math"/>
                            </a:rPr>
                            <m:t>𝟐</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𝐱</m:t>
                          </m:r>
                        </m:e>
                        <m:sup>
                          <m:r>
                            <a:rPr lang="en-US" sz="2400" b="1" i="0" smtClean="0">
                              <a:latin typeface="Cambria Math"/>
                            </a:rPr>
                            <m:t>𝟔</m:t>
                          </m:r>
                        </m:sup>
                      </m:sSup>
                      <m:r>
                        <a:rPr lang="en-US" sz="2400" b="1" i="0" smtClean="0">
                          <a:latin typeface="Cambria Math"/>
                        </a:rPr>
                        <m:t>+</m:t>
                      </m:r>
                      <m:sSup>
                        <m:sSupPr>
                          <m:ctrlPr>
                            <a:rPr lang="en-US" sz="2400" b="1" smtClean="0">
                              <a:latin typeface="Cambria Math"/>
                            </a:rPr>
                          </m:ctrlPr>
                        </m:sSupPr>
                        <m:e>
                          <m:r>
                            <a:rPr lang="en-US" sz="2400" b="1" i="0" smtClean="0">
                              <a:latin typeface="Cambria Math"/>
                            </a:rPr>
                            <m:t>𝐲</m:t>
                          </m:r>
                        </m:e>
                        <m:sup>
                          <m:r>
                            <a:rPr lang="en-US" sz="2400" b="1" i="0" smtClean="0">
                              <a:latin typeface="Cambria Math"/>
                            </a:rPr>
                            <m:t>𝟔</m:t>
                          </m:r>
                        </m:sup>
                      </m:sSup>
                      <m:r>
                        <a:rPr lang="en-US" sz="2400" b="1" i="0" smtClean="0">
                          <a:latin typeface="Cambria Math"/>
                        </a:rPr>
                        <m:t>+</m:t>
                      </m:r>
                      <m:r>
                        <a:rPr lang="en-US" sz="2400" b="1" i="1" smtClean="0">
                          <a:latin typeface="Cambria Math"/>
                        </a:rPr>
                        <m:t>𝟐</m:t>
                      </m:r>
                      <m:r>
                        <a:rPr lang="en-US" sz="2400" b="1" i="1" smtClean="0">
                          <a:latin typeface="Cambria Math"/>
                        </a:rPr>
                        <m:t>(</m:t>
                      </m:r>
                      <m:r>
                        <a:rPr lang="en-US" sz="2400" b="1" i="1" smtClean="0">
                          <a:latin typeface="Cambria Math"/>
                        </a:rPr>
                        <m:t>𝟐</m:t>
                      </m:r>
                      <m:sSup>
                        <m:sSupPr>
                          <m:ctrlPr>
                            <a:rPr lang="en-US" sz="2400" b="1" i="1" smtClean="0">
                              <a:latin typeface="Cambria Math"/>
                            </a:rPr>
                          </m:ctrlPr>
                        </m:sSupPr>
                        <m:e>
                          <m:r>
                            <a:rPr lang="en-US" sz="2400" b="1" i="1" smtClean="0">
                              <a:latin typeface="Cambria Math"/>
                            </a:rPr>
                            <m:t>)</m:t>
                          </m:r>
                        </m:e>
                        <m:sup>
                          <m:r>
                            <a:rPr lang="en-US" sz="2400" b="1" i="1" smtClean="0">
                              <a:latin typeface="Cambria Math"/>
                            </a:rPr>
                            <m:t>𝟑</m:t>
                          </m:r>
                        </m:sup>
                      </m:sSup>
                    </m:oMath>
                  </m:oMathPara>
                </a14:m>
                <a:endParaRPr lang="en-US" sz="2400" b="1" dirty="0">
                  <a:latin typeface="Lucida Console" pitchFamily="49" charset="0"/>
                </a:endParaRPr>
              </a:p>
            </p:txBody>
          </p:sp>
        </mc:Choice>
        <mc:Fallback>
          <p:sp>
            <p:nvSpPr>
              <p:cNvPr id="25" name="TextBox 24"/>
              <p:cNvSpPr txBox="1">
                <a:spLocks noRot="1" noChangeAspect="1" noMove="1" noResize="1" noEditPoints="1" noAdjustHandles="1" noChangeArrowheads="1" noChangeShapeType="1" noTextEdit="1"/>
              </p:cNvSpPr>
              <p:nvPr/>
            </p:nvSpPr>
            <p:spPr>
              <a:xfrm>
                <a:off x="762000" y="7162800"/>
                <a:ext cx="3695627" cy="470000"/>
              </a:xfrm>
              <a:prstGeom prst="rect">
                <a:avLst/>
              </a:prstGeom>
              <a:blipFill rotWithShape="1">
                <a:blip r:embed="rId9"/>
                <a:stretch>
                  <a:fillRect b="-1818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6" name="TextBox 25"/>
              <p:cNvSpPr txBox="1"/>
              <p:nvPr/>
            </p:nvSpPr>
            <p:spPr>
              <a:xfrm>
                <a:off x="831019" y="7988200"/>
                <a:ext cx="2909899" cy="53296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800" b="1" smtClean="0">
                              <a:latin typeface="Cambria Math"/>
                            </a:rPr>
                          </m:ctrlPr>
                        </m:sSupPr>
                        <m:e>
                          <m:r>
                            <a:rPr lang="en-US" sz="2800" b="1" i="0" smtClean="0">
                              <a:latin typeface="Cambria Math"/>
                            </a:rPr>
                            <m:t>𝐱</m:t>
                          </m:r>
                        </m:e>
                        <m:sup>
                          <m:r>
                            <a:rPr lang="en-US" sz="2800" b="1" i="0" smtClean="0">
                              <a:latin typeface="Cambria Math"/>
                            </a:rPr>
                            <m:t>𝟔</m:t>
                          </m:r>
                        </m:sup>
                      </m:sSup>
                      <m:r>
                        <a:rPr lang="en-US" sz="2800" b="1" i="0" smtClean="0">
                          <a:latin typeface="Cambria Math"/>
                        </a:rPr>
                        <m:t>+</m:t>
                      </m:r>
                      <m:sSup>
                        <m:sSupPr>
                          <m:ctrlPr>
                            <a:rPr lang="en-US" sz="2800" b="1" smtClean="0">
                              <a:latin typeface="Cambria Math"/>
                            </a:rPr>
                          </m:ctrlPr>
                        </m:sSupPr>
                        <m:e>
                          <m:r>
                            <a:rPr lang="en-US" sz="2800" b="1" i="0" smtClean="0">
                              <a:latin typeface="Cambria Math"/>
                            </a:rPr>
                            <m:t>𝐲</m:t>
                          </m:r>
                        </m:e>
                        <m:sup>
                          <m:r>
                            <a:rPr lang="en-US" sz="2800" b="1" i="0" smtClean="0">
                              <a:latin typeface="Cambria Math"/>
                            </a:rPr>
                            <m:t>𝟔</m:t>
                          </m:r>
                        </m:sup>
                      </m:sSup>
                      <m:r>
                        <a:rPr lang="en-US" sz="2800" b="1" i="0" smtClean="0">
                          <a:latin typeface="Cambria Math"/>
                        </a:rPr>
                        <m:t>=</m:t>
                      </m:r>
                      <m:r>
                        <a:rPr lang="en-US" sz="2800" b="1" i="0" smtClean="0">
                          <a:latin typeface="Cambria Math"/>
                        </a:rPr>
                        <m:t>𝟏𝟓𝟖𝟒</m:t>
                      </m:r>
                    </m:oMath>
                  </m:oMathPara>
                </a14:m>
                <a:endParaRPr lang="en-US" sz="2800" b="1" dirty="0">
                  <a:latin typeface="Lucida Console" pitchFamily="49" charset="0"/>
                </a:endParaRPr>
              </a:p>
            </p:txBody>
          </p:sp>
        </mc:Choice>
        <mc:Fallback>
          <p:sp>
            <p:nvSpPr>
              <p:cNvPr id="26" name="TextBox 25"/>
              <p:cNvSpPr txBox="1">
                <a:spLocks noRot="1" noChangeAspect="1" noMove="1" noResize="1" noEditPoints="1" noAdjustHandles="1" noChangeArrowheads="1" noChangeShapeType="1" noTextEdit="1"/>
              </p:cNvSpPr>
              <p:nvPr/>
            </p:nvSpPr>
            <p:spPr>
              <a:xfrm>
                <a:off x="831019" y="7988200"/>
                <a:ext cx="2909899" cy="532966"/>
              </a:xfrm>
              <a:prstGeom prst="rect">
                <a:avLst/>
              </a:prstGeom>
              <a:blipFill rotWithShape="1">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54025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13141" y="609600"/>
                <a:ext cx="6172200" cy="7086599"/>
              </a:xfrm>
            </p:spPr>
            <p:txBody>
              <a:bodyPr/>
              <a:lstStyle/>
              <a:p>
                <a:pPr>
                  <a:buFont typeface="+mj-lt"/>
                  <a:buAutoNum type="arabicPeriod" startAt="6"/>
                </a:pPr>
                <a:r>
                  <a:rPr lang="en-US" sz="2400" dirty="0"/>
                  <a:t>Evaluate the sum</a:t>
                </a:r>
              </a:p>
              <a:p>
                <a:pPr marL="0" indent="0">
                  <a:buNone/>
                </a:pPr>
                <a14:m>
                  <m:oMathPara xmlns:m="http://schemas.openxmlformats.org/officeDocument/2006/math">
                    <m:oMathParaPr>
                      <m:jc m:val="center"/>
                    </m:oMathParaPr>
                    <m:oMath xmlns:m="http://schemas.openxmlformats.org/officeDocument/2006/math">
                      <m:f>
                        <m:fPr>
                          <m:ctrlPr>
                            <a:rPr lang="en-US" sz="2000" i="1">
                              <a:latin typeface="Cambria Math"/>
                            </a:rPr>
                          </m:ctrlPr>
                        </m:fPr>
                        <m:num>
                          <m:r>
                            <a:rPr lang="en-US" sz="2000" i="1">
                              <a:latin typeface="Cambria Math"/>
                            </a:rPr>
                            <m:t>1</m:t>
                          </m:r>
                        </m:num>
                        <m:den>
                          <m:rad>
                            <m:radPr>
                              <m:degHide m:val="on"/>
                              <m:ctrlPr>
                                <a:rPr lang="en-US" sz="2000" i="1">
                                  <a:latin typeface="Cambria Math"/>
                                </a:rPr>
                              </m:ctrlPr>
                            </m:radPr>
                            <m:deg/>
                            <m:e>
                              <m:r>
                                <a:rPr lang="en-US" sz="2000" i="1">
                                  <a:latin typeface="Cambria Math"/>
                                </a:rPr>
                                <m:t>15</m:t>
                              </m:r>
                            </m:e>
                          </m:rad>
                          <m:r>
                            <a:rPr lang="en-US" sz="2000" i="1">
                              <a:latin typeface="Cambria Math"/>
                            </a:rPr>
                            <m:t>+</m:t>
                          </m:r>
                          <m:rad>
                            <m:radPr>
                              <m:degHide m:val="on"/>
                              <m:ctrlPr>
                                <a:rPr lang="en-US" sz="2000" i="1">
                                  <a:latin typeface="Cambria Math"/>
                                </a:rPr>
                              </m:ctrlPr>
                            </m:radPr>
                            <m:deg/>
                            <m:e>
                              <m:r>
                                <a:rPr lang="en-US" sz="2000" i="1">
                                  <a:latin typeface="Cambria Math"/>
                                </a:rPr>
                                <m:t>13</m:t>
                              </m:r>
                            </m:e>
                          </m:rad>
                        </m:den>
                      </m:f>
                      <m:r>
                        <a:rPr lang="en-US" sz="2000" i="1">
                          <a:latin typeface="Cambria Math"/>
                        </a:rPr>
                        <m:t>+</m:t>
                      </m:r>
                      <m:f>
                        <m:fPr>
                          <m:ctrlPr>
                            <a:rPr lang="en-US" sz="2000" i="1">
                              <a:latin typeface="Cambria Math"/>
                            </a:rPr>
                          </m:ctrlPr>
                        </m:fPr>
                        <m:num>
                          <m:r>
                            <a:rPr lang="en-US" sz="2000" i="1">
                              <a:latin typeface="Cambria Math"/>
                            </a:rPr>
                            <m:t>1</m:t>
                          </m:r>
                        </m:num>
                        <m:den>
                          <m:rad>
                            <m:radPr>
                              <m:degHide m:val="on"/>
                              <m:ctrlPr>
                                <a:rPr lang="en-US" sz="2000" i="1">
                                  <a:latin typeface="Cambria Math"/>
                                </a:rPr>
                              </m:ctrlPr>
                            </m:radPr>
                            <m:deg/>
                            <m:e>
                              <m:r>
                                <a:rPr lang="en-US" sz="2000" i="1">
                                  <a:latin typeface="Cambria Math"/>
                                </a:rPr>
                                <m:t>1</m:t>
                              </m:r>
                              <m:r>
                                <a:rPr lang="en-US" sz="2000" i="1">
                                  <a:latin typeface="Cambria Math"/>
                                </a:rPr>
                                <m:t>3</m:t>
                              </m:r>
                            </m:e>
                          </m:rad>
                          <m:r>
                            <a:rPr lang="en-US" sz="2000" i="1">
                              <a:latin typeface="Cambria Math"/>
                            </a:rPr>
                            <m:t>+</m:t>
                          </m:r>
                          <m:rad>
                            <m:radPr>
                              <m:degHide m:val="on"/>
                              <m:ctrlPr>
                                <a:rPr lang="en-US" sz="2000" i="1">
                                  <a:latin typeface="Cambria Math"/>
                                </a:rPr>
                              </m:ctrlPr>
                            </m:radPr>
                            <m:deg/>
                            <m:e>
                              <m:r>
                                <a:rPr lang="en-US" sz="2000" i="1">
                                  <a:latin typeface="Cambria Math"/>
                                </a:rPr>
                                <m:t>11</m:t>
                              </m:r>
                            </m:e>
                          </m:rad>
                        </m:den>
                      </m:f>
                      <m:r>
                        <a:rPr lang="en-US" sz="2000" i="1">
                          <a:latin typeface="Cambria Math"/>
                        </a:rPr>
                        <m:t>+</m:t>
                      </m:r>
                      <m:f>
                        <m:fPr>
                          <m:ctrlPr>
                            <a:rPr lang="en-US" sz="2000" i="1">
                              <a:latin typeface="Cambria Math"/>
                            </a:rPr>
                          </m:ctrlPr>
                        </m:fPr>
                        <m:num>
                          <m:r>
                            <a:rPr lang="en-US" sz="2000" i="1">
                              <a:latin typeface="Cambria Math"/>
                            </a:rPr>
                            <m:t>1</m:t>
                          </m:r>
                        </m:num>
                        <m:den>
                          <m:rad>
                            <m:radPr>
                              <m:degHide m:val="on"/>
                              <m:ctrlPr>
                                <a:rPr lang="en-US" sz="2000" i="1">
                                  <a:latin typeface="Cambria Math"/>
                                </a:rPr>
                              </m:ctrlPr>
                            </m:radPr>
                            <m:deg/>
                            <m:e>
                              <m:r>
                                <a:rPr lang="en-US" sz="2000" i="1">
                                  <a:latin typeface="Cambria Math"/>
                                </a:rPr>
                                <m:t>11</m:t>
                              </m:r>
                            </m:e>
                          </m:rad>
                          <m:r>
                            <a:rPr lang="en-US" sz="2000" i="1">
                              <a:latin typeface="Cambria Math"/>
                            </a:rPr>
                            <m:t>+</m:t>
                          </m:r>
                          <m:rad>
                            <m:radPr>
                              <m:degHide m:val="on"/>
                              <m:ctrlPr>
                                <a:rPr lang="en-US" sz="2000" i="1">
                                  <a:latin typeface="Cambria Math"/>
                                </a:rPr>
                              </m:ctrlPr>
                            </m:radPr>
                            <m:deg/>
                            <m:e>
                              <m:r>
                                <a:rPr lang="en-US" sz="2000" i="1">
                                  <a:latin typeface="Cambria Math"/>
                                </a:rPr>
                                <m:t>9</m:t>
                              </m:r>
                            </m:e>
                          </m:rad>
                        </m:den>
                      </m:f>
                      <m:r>
                        <a:rPr lang="en-US" sz="2000" i="1">
                          <a:latin typeface="Cambria Math"/>
                        </a:rPr>
                        <m:t>+</m:t>
                      </m:r>
                      <m:f>
                        <m:fPr>
                          <m:ctrlPr>
                            <a:rPr lang="en-US" sz="2000" i="1">
                              <a:latin typeface="Cambria Math"/>
                            </a:rPr>
                          </m:ctrlPr>
                        </m:fPr>
                        <m:num>
                          <m:r>
                            <a:rPr lang="en-US" sz="2000" i="1">
                              <a:latin typeface="Cambria Math"/>
                            </a:rPr>
                            <m:t>1</m:t>
                          </m:r>
                        </m:num>
                        <m:den>
                          <m:rad>
                            <m:radPr>
                              <m:degHide m:val="on"/>
                              <m:ctrlPr>
                                <a:rPr lang="en-US" sz="2000" i="1">
                                  <a:latin typeface="Cambria Math"/>
                                </a:rPr>
                              </m:ctrlPr>
                            </m:radPr>
                            <m:deg/>
                            <m:e>
                              <m:r>
                                <a:rPr lang="en-US" sz="2000" i="1">
                                  <a:latin typeface="Cambria Math"/>
                                </a:rPr>
                                <m:t>9</m:t>
                              </m:r>
                            </m:e>
                          </m:rad>
                          <m:r>
                            <a:rPr lang="en-US" sz="2000" i="1">
                              <a:latin typeface="Cambria Math"/>
                            </a:rPr>
                            <m:t>+</m:t>
                          </m:r>
                          <m:rad>
                            <m:radPr>
                              <m:degHide m:val="on"/>
                              <m:ctrlPr>
                                <a:rPr lang="en-US" sz="2000" i="1">
                                  <a:latin typeface="Cambria Math"/>
                                </a:rPr>
                              </m:ctrlPr>
                            </m:radPr>
                            <m:deg/>
                            <m:e>
                              <m:r>
                                <a:rPr lang="en-US" sz="2000" i="1">
                                  <a:latin typeface="Cambria Math"/>
                                </a:rPr>
                                <m:t>7</m:t>
                              </m:r>
                            </m:e>
                          </m:rad>
                        </m:den>
                      </m:f>
                    </m:oMath>
                  </m:oMathPara>
                </a14:m>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13141" y="609600"/>
                <a:ext cx="6172200" cy="7086599"/>
              </a:xfrm>
              <a:blipFill rotWithShape="1">
                <a:blip r:embed="rId2"/>
                <a:stretch>
                  <a:fillRect l="-1481" t="-775"/>
                </a:stretch>
              </a:blipFill>
            </p:spPr>
            <p:txBody>
              <a:bodyPr/>
              <a:lstStyle/>
              <a:p>
                <a:r>
                  <a:rPr lang="en-US">
                    <a:noFill/>
                  </a:rPr>
                  <a:t> </a:t>
                </a:r>
              </a:p>
            </p:txBody>
          </p:sp>
        </mc:Fallback>
      </mc:AlternateContent>
      <p:sp>
        <p:nvSpPr>
          <p:cNvPr id="65" name="TextBox 64"/>
          <p:cNvSpPr txBox="1"/>
          <p:nvPr/>
        </p:nvSpPr>
        <p:spPr>
          <a:xfrm>
            <a:off x="838199" y="5233534"/>
            <a:ext cx="3962401" cy="646331"/>
          </a:xfrm>
          <a:prstGeom prst="rect">
            <a:avLst/>
          </a:prstGeom>
          <a:noFill/>
        </p:spPr>
        <p:txBody>
          <a:bodyPr wrap="square" rtlCol="0">
            <a:spAutoFit/>
          </a:bodyPr>
          <a:lstStyle/>
          <a:p>
            <a:r>
              <a:rPr lang="en-US" b="1" dirty="0" smtClean="0">
                <a:solidFill>
                  <a:srgbClr val="002060"/>
                </a:solidFill>
              </a:rPr>
              <a:t>If you multiplied each of the fractions by its conjugate, here’s what you’d get: </a:t>
            </a:r>
            <a:endParaRPr lang="en-US" b="1" baseline="30000" dirty="0">
              <a:solidFill>
                <a:srgbClr val="002060"/>
              </a:solidFill>
            </a:endParaRPr>
          </a:p>
        </p:txBody>
      </p:sp>
      <p:sp>
        <p:nvSpPr>
          <p:cNvPr id="17" name="TextBox 16"/>
          <p:cNvSpPr txBox="1"/>
          <p:nvPr/>
        </p:nvSpPr>
        <p:spPr>
          <a:xfrm>
            <a:off x="715506" y="1875472"/>
            <a:ext cx="5410200" cy="1477328"/>
          </a:xfrm>
          <a:prstGeom prst="rect">
            <a:avLst/>
          </a:prstGeom>
          <a:noFill/>
        </p:spPr>
        <p:txBody>
          <a:bodyPr wrap="square" rtlCol="0">
            <a:spAutoFit/>
          </a:bodyPr>
          <a:lstStyle/>
          <a:p>
            <a:pPr algn="ctr"/>
            <a:r>
              <a:rPr lang="en-US" b="1" dirty="0" smtClean="0">
                <a:solidFill>
                  <a:schemeClr val="accent3">
                    <a:lumMod val="50000"/>
                  </a:schemeClr>
                </a:solidFill>
              </a:rPr>
              <a:t>You have a whole bunch of square roots in the denominator… What are your options? You could find the least common denominator, but that would be unbelievably messy… You could also multiply by the conjugates. Remember those? Here’s an example:</a:t>
            </a:r>
            <a:endParaRPr lang="en-US" b="1" dirty="0">
              <a:solidFill>
                <a:schemeClr val="accent3">
                  <a:lumMod val="50000"/>
                </a:schemeClr>
              </a:solidFill>
            </a:endParaRPr>
          </a:p>
        </p:txBody>
      </p:sp>
      <p:sp>
        <p:nvSpPr>
          <p:cNvPr id="12" name="TextBox 11"/>
          <p:cNvSpPr txBox="1"/>
          <p:nvPr/>
        </p:nvSpPr>
        <p:spPr>
          <a:xfrm>
            <a:off x="76200" y="6934200"/>
            <a:ext cx="6858000" cy="369332"/>
          </a:xfrm>
          <a:prstGeom prst="rect">
            <a:avLst/>
          </a:prstGeom>
          <a:noFill/>
        </p:spPr>
        <p:txBody>
          <a:bodyPr wrap="square" rtlCol="0">
            <a:spAutoFit/>
          </a:bodyPr>
          <a:lstStyle/>
          <a:p>
            <a:pPr algn="ctr"/>
            <a:r>
              <a:rPr lang="en-US" b="1" dirty="0" smtClean="0">
                <a:solidFill>
                  <a:schemeClr val="accent2">
                    <a:lumMod val="50000"/>
                  </a:schemeClr>
                </a:solidFill>
              </a:rPr>
              <a:t>You can cancel out a lot of stuff </a:t>
            </a:r>
            <a:r>
              <a:rPr lang="en-US" b="1" dirty="0" smtClean="0">
                <a:solidFill>
                  <a:schemeClr val="accent2">
                    <a:lumMod val="50000"/>
                  </a:schemeClr>
                </a:solidFill>
                <a:sym typeface="Wingdings" pitchFamily="2" charset="2"/>
              </a:rPr>
              <a:t> That’s the best part!</a:t>
            </a:r>
            <a:endParaRPr lang="en-US" b="1" dirty="0">
              <a:solidFill>
                <a:schemeClr val="accent2">
                  <a:lumMod val="50000"/>
                </a:schemeClr>
              </a:solidFill>
            </a:endParaRPr>
          </a:p>
        </p:txBody>
      </p:sp>
      <p:sp>
        <p:nvSpPr>
          <p:cNvPr id="18" name="TextBox 17"/>
          <p:cNvSpPr txBox="1"/>
          <p:nvPr/>
        </p:nvSpPr>
        <p:spPr>
          <a:xfrm>
            <a:off x="236941" y="4551402"/>
            <a:ext cx="4411259" cy="553998"/>
          </a:xfrm>
          <a:prstGeom prst="rect">
            <a:avLst/>
          </a:prstGeom>
          <a:noFill/>
        </p:spPr>
        <p:txBody>
          <a:bodyPr wrap="square" rtlCol="0">
            <a:spAutoFit/>
          </a:bodyPr>
          <a:lstStyle/>
          <a:p>
            <a:pPr algn="ctr"/>
            <a:endParaRPr lang="en-US" b="1" baseline="30000" dirty="0">
              <a:solidFill>
                <a:schemeClr val="accent2">
                  <a:lumMod val="75000"/>
                </a:schemeClr>
              </a:solidFill>
            </a:endParaRPr>
          </a:p>
          <a:p>
            <a:pPr algn="ctr"/>
            <a:r>
              <a:rPr lang="en-US" b="1" dirty="0" smtClean="0">
                <a:solidFill>
                  <a:schemeClr val="accent2">
                    <a:lumMod val="75000"/>
                  </a:schemeClr>
                </a:solidFill>
              </a:rPr>
              <a:t>Notice the difference of squares?</a:t>
            </a:r>
            <a:endParaRPr lang="en-US" b="1" dirty="0">
              <a:solidFill>
                <a:schemeClr val="accent2">
                  <a:lumMod val="75000"/>
                </a:schemeClr>
              </a:solidFill>
            </a:endParaRPr>
          </a:p>
        </p:txBody>
      </p:sp>
      <mc:AlternateContent xmlns:mc="http://schemas.openxmlformats.org/markup-compatibility/2006">
        <mc:Choice xmlns:a14="http://schemas.microsoft.com/office/drawing/2010/main" Requires="a14">
          <p:sp>
            <p:nvSpPr>
              <p:cNvPr id="4" name="Rectangle 3"/>
              <p:cNvSpPr/>
              <p:nvPr/>
            </p:nvSpPr>
            <p:spPr>
              <a:xfrm>
                <a:off x="0" y="3733800"/>
                <a:ext cx="6805003" cy="1088118"/>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f>
                        <m:fPr>
                          <m:ctrlPr>
                            <a:rPr lang="en-US" sz="2800" b="1" i="1" smtClean="0">
                              <a:latin typeface="Cambria Math"/>
                            </a:rPr>
                          </m:ctrlPr>
                        </m:fPr>
                        <m:num>
                          <m:r>
                            <a:rPr lang="en-US" sz="2800" b="1" i="1">
                              <a:latin typeface="Cambria Math"/>
                            </a:rPr>
                            <m:t>𝟏</m:t>
                          </m:r>
                        </m:num>
                        <m:den>
                          <m:rad>
                            <m:radPr>
                              <m:degHide m:val="on"/>
                              <m:ctrlPr>
                                <a:rPr lang="en-US" sz="2800" b="1" i="1">
                                  <a:latin typeface="Cambria Math"/>
                                </a:rPr>
                              </m:ctrlPr>
                            </m:radPr>
                            <m:deg/>
                            <m:e>
                              <m:r>
                                <a:rPr lang="en-US" sz="2800" b="1" i="1">
                                  <a:latin typeface="Cambria Math"/>
                                </a:rPr>
                                <m:t>𝟏𝟓</m:t>
                              </m:r>
                            </m:e>
                          </m:rad>
                          <m:r>
                            <a:rPr lang="en-US" sz="2800" b="1" i="1">
                              <a:latin typeface="Cambria Math"/>
                            </a:rPr>
                            <m:t>+</m:t>
                          </m:r>
                          <m:rad>
                            <m:radPr>
                              <m:degHide m:val="on"/>
                              <m:ctrlPr>
                                <a:rPr lang="en-US" sz="2800" b="1" i="1">
                                  <a:latin typeface="Cambria Math"/>
                                </a:rPr>
                              </m:ctrlPr>
                            </m:radPr>
                            <m:deg/>
                            <m:e>
                              <m:r>
                                <a:rPr lang="en-US" sz="2800" b="1" i="1">
                                  <a:latin typeface="Cambria Math"/>
                                </a:rPr>
                                <m:t>𝟏𝟑</m:t>
                              </m:r>
                            </m:e>
                          </m:rad>
                        </m:den>
                      </m:f>
                      <m:r>
                        <a:rPr lang="en-US" sz="2800" b="1" i="1" smtClean="0">
                          <a:latin typeface="Cambria Math"/>
                          <a:ea typeface="Cambria Math"/>
                        </a:rPr>
                        <m:t>×</m:t>
                      </m:r>
                      <m:f>
                        <m:fPr>
                          <m:ctrlPr>
                            <a:rPr lang="en-US" sz="2800" b="1" i="1" smtClean="0">
                              <a:latin typeface="Cambria Math"/>
                              <a:ea typeface="Cambria Math"/>
                            </a:rPr>
                          </m:ctrlPr>
                        </m:fPr>
                        <m:num>
                          <m:rad>
                            <m:radPr>
                              <m:degHide m:val="on"/>
                              <m:ctrlPr>
                                <a:rPr lang="en-US" sz="2800" b="1" i="1" smtClean="0">
                                  <a:latin typeface="Cambria Math"/>
                                  <a:ea typeface="Cambria Math"/>
                                </a:rPr>
                              </m:ctrlPr>
                            </m:radPr>
                            <m:deg/>
                            <m:e>
                              <m:r>
                                <a:rPr lang="en-US" sz="2800" b="1" i="1" smtClean="0">
                                  <a:latin typeface="Cambria Math"/>
                                  <a:ea typeface="Cambria Math"/>
                                </a:rPr>
                                <m:t>𝟏𝟓</m:t>
                              </m:r>
                            </m:e>
                          </m:rad>
                          <m:r>
                            <a:rPr lang="en-US" sz="2800" b="1" i="1" smtClean="0">
                              <a:latin typeface="Cambria Math"/>
                              <a:ea typeface="Cambria Math"/>
                            </a:rPr>
                            <m:t>−</m:t>
                          </m:r>
                          <m:rad>
                            <m:radPr>
                              <m:degHide m:val="on"/>
                              <m:ctrlPr>
                                <a:rPr lang="en-US" sz="2800" b="1" i="1" smtClean="0">
                                  <a:latin typeface="Cambria Math"/>
                                  <a:ea typeface="Cambria Math"/>
                                </a:rPr>
                              </m:ctrlPr>
                            </m:radPr>
                            <m:deg/>
                            <m:e>
                              <m:r>
                                <a:rPr lang="en-US" sz="2800" b="1" i="1" smtClean="0">
                                  <a:latin typeface="Cambria Math"/>
                                  <a:ea typeface="Cambria Math"/>
                                </a:rPr>
                                <m:t>𝟏𝟑</m:t>
                              </m:r>
                            </m:e>
                          </m:rad>
                        </m:num>
                        <m:den>
                          <m:rad>
                            <m:radPr>
                              <m:degHide m:val="on"/>
                              <m:ctrlPr>
                                <a:rPr lang="en-US" sz="2800" b="1" i="1" smtClean="0">
                                  <a:latin typeface="Cambria Math"/>
                                  <a:ea typeface="Cambria Math"/>
                                </a:rPr>
                              </m:ctrlPr>
                            </m:radPr>
                            <m:deg/>
                            <m:e>
                              <m:r>
                                <a:rPr lang="en-US" sz="2800" b="1" i="1" smtClean="0">
                                  <a:latin typeface="Cambria Math"/>
                                  <a:ea typeface="Cambria Math"/>
                                </a:rPr>
                                <m:t>𝟏𝟓</m:t>
                              </m:r>
                            </m:e>
                          </m:rad>
                          <m:r>
                            <a:rPr lang="en-US" sz="2800" b="1" i="1" smtClean="0">
                              <a:latin typeface="Cambria Math"/>
                              <a:ea typeface="Cambria Math"/>
                            </a:rPr>
                            <m:t>−</m:t>
                          </m:r>
                          <m:rad>
                            <m:radPr>
                              <m:degHide m:val="on"/>
                              <m:ctrlPr>
                                <a:rPr lang="en-US" sz="2800" b="1" i="1" smtClean="0">
                                  <a:latin typeface="Cambria Math"/>
                                  <a:ea typeface="Cambria Math"/>
                                </a:rPr>
                              </m:ctrlPr>
                            </m:radPr>
                            <m:deg/>
                            <m:e>
                              <m:r>
                                <a:rPr lang="en-US" sz="2800" b="1" i="1" smtClean="0">
                                  <a:latin typeface="Cambria Math"/>
                                  <a:ea typeface="Cambria Math"/>
                                </a:rPr>
                                <m:t>𝟏𝟑</m:t>
                              </m:r>
                            </m:e>
                          </m:rad>
                        </m:den>
                      </m:f>
                      <m:r>
                        <a:rPr lang="en-US" sz="2800" b="1" i="1" smtClean="0">
                          <a:latin typeface="Cambria Math"/>
                          <a:ea typeface="Cambria Math"/>
                        </a:rPr>
                        <m:t>=</m:t>
                      </m:r>
                      <m:f>
                        <m:fPr>
                          <m:ctrlPr>
                            <a:rPr lang="en-US" sz="2800" b="1" i="1" smtClean="0">
                              <a:latin typeface="Cambria Math"/>
                              <a:ea typeface="Cambria Math"/>
                            </a:rPr>
                          </m:ctrlPr>
                        </m:fPr>
                        <m:num>
                          <m:rad>
                            <m:radPr>
                              <m:degHide m:val="on"/>
                              <m:ctrlPr>
                                <a:rPr lang="en-US" sz="2800" b="1" i="1" smtClean="0">
                                  <a:latin typeface="Cambria Math"/>
                                  <a:ea typeface="Cambria Math"/>
                                </a:rPr>
                              </m:ctrlPr>
                            </m:radPr>
                            <m:deg/>
                            <m:e>
                              <m:r>
                                <a:rPr lang="en-US" sz="2800" b="1" i="1" smtClean="0">
                                  <a:latin typeface="Cambria Math"/>
                                  <a:ea typeface="Cambria Math"/>
                                </a:rPr>
                                <m:t>𝟏𝟓</m:t>
                              </m:r>
                            </m:e>
                          </m:rad>
                          <m:r>
                            <a:rPr lang="en-US" sz="2800" b="1" i="1" smtClean="0">
                              <a:latin typeface="Cambria Math"/>
                              <a:ea typeface="Cambria Math"/>
                            </a:rPr>
                            <m:t>−</m:t>
                          </m:r>
                          <m:rad>
                            <m:radPr>
                              <m:degHide m:val="on"/>
                              <m:ctrlPr>
                                <a:rPr lang="en-US" sz="2800" b="1" i="1" smtClean="0">
                                  <a:latin typeface="Cambria Math"/>
                                  <a:ea typeface="Cambria Math"/>
                                </a:rPr>
                              </m:ctrlPr>
                            </m:radPr>
                            <m:deg/>
                            <m:e>
                              <m:r>
                                <a:rPr lang="en-US" sz="2800" b="1" i="1" smtClean="0">
                                  <a:latin typeface="Cambria Math"/>
                                  <a:ea typeface="Cambria Math"/>
                                </a:rPr>
                                <m:t>𝟏𝟑</m:t>
                              </m:r>
                            </m:e>
                          </m:rad>
                        </m:num>
                        <m:den>
                          <m:r>
                            <a:rPr lang="en-US" sz="2800" b="1" i="1" smtClean="0">
                              <a:latin typeface="Cambria Math"/>
                              <a:ea typeface="Cambria Math"/>
                            </a:rPr>
                            <m:t>𝟐</m:t>
                          </m:r>
                        </m:den>
                      </m:f>
                    </m:oMath>
                  </m:oMathPara>
                </a14:m>
                <a:endParaRPr lang="en-US" sz="2800" b="1" dirty="0"/>
              </a:p>
            </p:txBody>
          </p:sp>
        </mc:Choice>
        <mc:Fallback>
          <p:sp>
            <p:nvSpPr>
              <p:cNvPr id="4" name="Rectangle 3"/>
              <p:cNvSpPr>
                <a:spLocks noRot="1" noChangeAspect="1" noMove="1" noResize="1" noEditPoints="1" noAdjustHandles="1" noChangeArrowheads="1" noChangeShapeType="1" noTextEdit="1"/>
              </p:cNvSpPr>
              <p:nvPr/>
            </p:nvSpPr>
            <p:spPr>
              <a:xfrm>
                <a:off x="0" y="3733800"/>
                <a:ext cx="6805003" cy="1088118"/>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952500" y="6019800"/>
                <a:ext cx="8724900" cy="870688"/>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f>
                        <m:fPr>
                          <m:ctrlPr>
                            <a:rPr lang="en-US" sz="2400" b="1" i="1" smtClean="0">
                              <a:latin typeface="Cambria Math"/>
                            </a:rPr>
                          </m:ctrlPr>
                        </m:fPr>
                        <m:num>
                          <m:rad>
                            <m:radPr>
                              <m:degHide m:val="on"/>
                              <m:ctrlPr>
                                <a:rPr lang="en-US" sz="2400" b="1" i="1">
                                  <a:latin typeface="Cambria Math"/>
                                </a:rPr>
                              </m:ctrlPr>
                            </m:radPr>
                            <m:deg/>
                            <m:e>
                              <m:r>
                                <a:rPr lang="en-US" sz="2400" b="1" i="1">
                                  <a:latin typeface="Cambria Math"/>
                                </a:rPr>
                                <m:t>𝟏</m:t>
                              </m:r>
                              <m:r>
                                <a:rPr lang="en-US" sz="2400" b="1" i="1" smtClean="0">
                                  <a:latin typeface="Cambria Math"/>
                                </a:rPr>
                                <m:t>𝟓</m:t>
                              </m:r>
                            </m:e>
                          </m:rad>
                          <m:r>
                            <a:rPr lang="en-US" sz="2400" b="1" i="1" smtClean="0">
                              <a:latin typeface="Cambria Math"/>
                            </a:rPr>
                            <m:t>−</m:t>
                          </m:r>
                          <m:rad>
                            <m:radPr>
                              <m:degHide m:val="on"/>
                              <m:ctrlPr>
                                <a:rPr lang="en-US" sz="2400" b="1" i="1">
                                  <a:latin typeface="Cambria Math"/>
                                </a:rPr>
                              </m:ctrlPr>
                            </m:radPr>
                            <m:deg/>
                            <m:e>
                              <m:r>
                                <a:rPr lang="en-US" sz="2400" b="1" i="1">
                                  <a:latin typeface="Cambria Math"/>
                                </a:rPr>
                                <m:t>𝟏𝟑</m:t>
                              </m:r>
                            </m:e>
                          </m:rad>
                        </m:num>
                        <m:den>
                          <m:r>
                            <a:rPr lang="en-US" sz="2400" b="1" i="1" smtClean="0">
                              <a:latin typeface="Cambria Math"/>
                            </a:rPr>
                            <m:t>𝟐</m:t>
                          </m:r>
                        </m:den>
                      </m:f>
                      <m:r>
                        <a:rPr lang="en-US" sz="2400" b="1" i="1">
                          <a:latin typeface="Cambria Math"/>
                        </a:rPr>
                        <m:t>+</m:t>
                      </m:r>
                      <m:f>
                        <m:fPr>
                          <m:ctrlPr>
                            <a:rPr lang="en-US" sz="2400" b="1" i="1">
                              <a:latin typeface="Cambria Math"/>
                            </a:rPr>
                          </m:ctrlPr>
                        </m:fPr>
                        <m:num>
                          <m:rad>
                            <m:radPr>
                              <m:degHide m:val="on"/>
                              <m:ctrlPr>
                                <a:rPr lang="en-US" sz="2400" b="1" i="1">
                                  <a:latin typeface="Cambria Math"/>
                                </a:rPr>
                              </m:ctrlPr>
                            </m:radPr>
                            <m:deg/>
                            <m:e>
                              <m:r>
                                <a:rPr lang="en-US" sz="2400" b="1" i="1">
                                  <a:latin typeface="Cambria Math"/>
                                </a:rPr>
                                <m:t>𝟏𝟑</m:t>
                              </m:r>
                            </m:e>
                          </m:rad>
                          <m:r>
                            <a:rPr lang="en-US" sz="2400" b="1" i="1" smtClean="0">
                              <a:latin typeface="Cambria Math"/>
                            </a:rPr>
                            <m:t>−</m:t>
                          </m:r>
                          <m:rad>
                            <m:radPr>
                              <m:degHide m:val="on"/>
                              <m:ctrlPr>
                                <a:rPr lang="en-US" sz="2400" b="1" i="1">
                                  <a:latin typeface="Cambria Math"/>
                                </a:rPr>
                              </m:ctrlPr>
                            </m:radPr>
                            <m:deg/>
                            <m:e>
                              <m:r>
                                <a:rPr lang="en-US" sz="2400" b="1" i="1" smtClean="0">
                                  <a:latin typeface="Cambria Math"/>
                                </a:rPr>
                                <m:t>𝟏𝟏</m:t>
                              </m:r>
                            </m:e>
                          </m:rad>
                        </m:num>
                        <m:den>
                          <m:r>
                            <a:rPr lang="en-US" sz="2400" b="1" i="1" smtClean="0">
                              <a:latin typeface="Cambria Math"/>
                            </a:rPr>
                            <m:t>𝟐</m:t>
                          </m:r>
                        </m:den>
                      </m:f>
                      <m:r>
                        <a:rPr lang="en-US" sz="2400" b="1" i="1">
                          <a:latin typeface="Cambria Math"/>
                        </a:rPr>
                        <m:t>+</m:t>
                      </m:r>
                      <m:f>
                        <m:fPr>
                          <m:ctrlPr>
                            <a:rPr lang="en-US" sz="2400" b="1" i="1" smtClean="0">
                              <a:latin typeface="Cambria Math"/>
                            </a:rPr>
                          </m:ctrlPr>
                        </m:fPr>
                        <m:num>
                          <m:rad>
                            <m:radPr>
                              <m:degHide m:val="on"/>
                              <m:ctrlPr>
                                <a:rPr lang="en-US" sz="2400" b="1" i="1" smtClean="0">
                                  <a:latin typeface="Cambria Math"/>
                                </a:rPr>
                              </m:ctrlPr>
                            </m:radPr>
                            <m:deg/>
                            <m:e>
                              <m:r>
                                <a:rPr lang="en-US" sz="2400" b="1" i="1" smtClean="0">
                                  <a:latin typeface="Cambria Math"/>
                                </a:rPr>
                                <m:t>𝟏𝟏</m:t>
                              </m:r>
                            </m:e>
                          </m:rad>
                          <m:r>
                            <a:rPr lang="en-US" sz="2400" b="1" i="1" smtClean="0">
                              <a:latin typeface="Cambria Math"/>
                            </a:rPr>
                            <m:t>−</m:t>
                          </m:r>
                          <m:rad>
                            <m:radPr>
                              <m:degHide m:val="on"/>
                              <m:ctrlPr>
                                <a:rPr lang="en-US" sz="2400" b="1" i="1">
                                  <a:latin typeface="Cambria Math"/>
                                </a:rPr>
                              </m:ctrlPr>
                            </m:radPr>
                            <m:deg/>
                            <m:e>
                              <m:r>
                                <a:rPr lang="en-US" sz="2400" b="1" i="1" smtClean="0">
                                  <a:latin typeface="Cambria Math"/>
                                </a:rPr>
                                <m:t>𝟗</m:t>
                              </m:r>
                            </m:e>
                          </m:rad>
                        </m:num>
                        <m:den>
                          <m:r>
                            <a:rPr lang="en-US" sz="2400" b="1" i="1" smtClean="0">
                              <a:latin typeface="Cambria Math"/>
                            </a:rPr>
                            <m:t>𝟐</m:t>
                          </m:r>
                        </m:den>
                      </m:f>
                      <m:r>
                        <a:rPr lang="en-US" sz="2400" b="1" i="1">
                          <a:latin typeface="Cambria Math"/>
                        </a:rPr>
                        <m:t>+</m:t>
                      </m:r>
                      <m:f>
                        <m:fPr>
                          <m:ctrlPr>
                            <a:rPr lang="en-US" sz="2400" b="1" i="1">
                              <a:latin typeface="Cambria Math"/>
                            </a:rPr>
                          </m:ctrlPr>
                        </m:fPr>
                        <m:num>
                          <m:rad>
                            <m:radPr>
                              <m:degHide m:val="on"/>
                              <m:ctrlPr>
                                <a:rPr lang="en-US" sz="2400" b="1" i="1">
                                  <a:latin typeface="Cambria Math"/>
                                </a:rPr>
                              </m:ctrlPr>
                            </m:radPr>
                            <m:deg/>
                            <m:e>
                              <m:r>
                                <a:rPr lang="en-US" sz="2400" b="1" i="1" smtClean="0">
                                  <a:latin typeface="Cambria Math"/>
                                </a:rPr>
                                <m:t>𝟗</m:t>
                              </m:r>
                            </m:e>
                          </m:rad>
                          <m:r>
                            <a:rPr lang="en-US" sz="2400" b="1" i="1" smtClean="0">
                              <a:latin typeface="Cambria Math"/>
                            </a:rPr>
                            <m:t>−</m:t>
                          </m:r>
                          <m:rad>
                            <m:radPr>
                              <m:degHide m:val="on"/>
                              <m:ctrlPr>
                                <a:rPr lang="en-US" sz="2400" b="1" i="1">
                                  <a:latin typeface="Cambria Math"/>
                                </a:rPr>
                              </m:ctrlPr>
                            </m:radPr>
                            <m:deg/>
                            <m:e>
                              <m:r>
                                <a:rPr lang="en-US" sz="2400" b="1" i="1" smtClean="0">
                                  <a:latin typeface="Cambria Math"/>
                                </a:rPr>
                                <m:t>𝟕</m:t>
                              </m:r>
                            </m:e>
                          </m:rad>
                        </m:num>
                        <m:den>
                          <m:r>
                            <a:rPr lang="en-US" sz="2400" b="1" i="1" smtClean="0">
                              <a:latin typeface="Cambria Math"/>
                            </a:rPr>
                            <m:t>𝟐</m:t>
                          </m:r>
                        </m:den>
                      </m:f>
                    </m:oMath>
                  </m:oMathPara>
                </a14:m>
                <a:endParaRPr lang="en-US" sz="2400" b="1" dirty="0"/>
              </a:p>
            </p:txBody>
          </p:sp>
        </mc:Choice>
        <mc:Fallback>
          <p:sp>
            <p:nvSpPr>
              <p:cNvPr id="5" name="Rectangle 4"/>
              <p:cNvSpPr>
                <a:spLocks noRot="1" noChangeAspect="1" noMove="1" noResize="1" noEditPoints="1" noAdjustHandles="1" noChangeArrowheads="1" noChangeShapeType="1" noTextEdit="1"/>
              </p:cNvSpPr>
              <p:nvPr/>
            </p:nvSpPr>
            <p:spPr>
              <a:xfrm>
                <a:off x="-952500" y="6019800"/>
                <a:ext cx="8724900" cy="870688"/>
              </a:xfrm>
              <a:prstGeom prst="rect">
                <a:avLst/>
              </a:prstGeom>
              <a:blipFill rotWithShape="1">
                <a:blip r:embed="rId4"/>
                <a:stretch>
                  <a:fillRect/>
                </a:stretch>
              </a:blipFill>
            </p:spPr>
            <p:txBody>
              <a:bodyPr/>
              <a:lstStyle/>
              <a:p>
                <a:r>
                  <a:rPr lang="en-US">
                    <a:noFill/>
                  </a:rPr>
                  <a:t> </a:t>
                </a:r>
              </a:p>
            </p:txBody>
          </p:sp>
        </mc:Fallback>
      </mc:AlternateContent>
      <p:cxnSp>
        <p:nvCxnSpPr>
          <p:cNvPr id="7" name="Straight Connector 6"/>
          <p:cNvCxnSpPr/>
          <p:nvPr/>
        </p:nvCxnSpPr>
        <p:spPr>
          <a:xfrm>
            <a:off x="1127760" y="6102616"/>
            <a:ext cx="609600" cy="435344"/>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a:off x="2971800" y="6117856"/>
            <a:ext cx="609600" cy="435344"/>
          </a:xfrm>
          <a:prstGeom prst="line">
            <a:avLst/>
          </a:prstGeom>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a:off x="4770120" y="6117856"/>
            <a:ext cx="609600" cy="435344"/>
          </a:xfrm>
          <a:prstGeom prst="line">
            <a:avLst/>
          </a:prstGeom>
        </p:spPr>
        <p:style>
          <a:lnRef idx="3">
            <a:schemeClr val="accent2"/>
          </a:lnRef>
          <a:fillRef idx="0">
            <a:schemeClr val="accent2"/>
          </a:fillRef>
          <a:effectRef idx="2">
            <a:schemeClr val="accent2"/>
          </a:effectRef>
          <a:fontRef idx="minor">
            <a:schemeClr val="tx1"/>
          </a:fontRef>
        </p:style>
      </p:cxnSp>
      <p:cxnSp>
        <p:nvCxnSpPr>
          <p:cNvPr id="23" name="Straight Connector 22"/>
          <p:cNvCxnSpPr/>
          <p:nvPr/>
        </p:nvCxnSpPr>
        <p:spPr>
          <a:xfrm>
            <a:off x="5486400" y="6019800"/>
            <a:ext cx="609600" cy="435344"/>
          </a:xfrm>
          <a:prstGeom prst="line">
            <a:avLst/>
          </a:prstGeom>
        </p:spPr>
        <p:style>
          <a:lnRef idx="3">
            <a:schemeClr val="accent2"/>
          </a:lnRef>
          <a:fillRef idx="0">
            <a:schemeClr val="accent2"/>
          </a:fillRef>
          <a:effectRef idx="2">
            <a:schemeClr val="accent2"/>
          </a:effectRef>
          <a:fontRef idx="minor">
            <a:schemeClr val="tx1"/>
          </a:fontRef>
        </p:style>
      </p:cxnSp>
      <p:cxnSp>
        <p:nvCxnSpPr>
          <p:cNvPr id="24" name="Straight Connector 23"/>
          <p:cNvCxnSpPr/>
          <p:nvPr/>
        </p:nvCxnSpPr>
        <p:spPr>
          <a:xfrm>
            <a:off x="3901440" y="6035040"/>
            <a:ext cx="609600" cy="435344"/>
          </a:xfrm>
          <a:prstGeom prst="line">
            <a:avLst/>
          </a:prstGeom>
        </p:spPr>
        <p:style>
          <a:lnRef idx="3">
            <a:schemeClr val="accent2"/>
          </a:lnRef>
          <a:fillRef idx="0">
            <a:schemeClr val="accent2"/>
          </a:fillRef>
          <a:effectRef idx="2">
            <a:schemeClr val="accent2"/>
          </a:effectRef>
          <a:fontRef idx="minor">
            <a:schemeClr val="tx1"/>
          </a:fontRef>
        </p:style>
      </p:cxnSp>
      <p:cxnSp>
        <p:nvCxnSpPr>
          <p:cNvPr id="25" name="Straight Connector 24"/>
          <p:cNvCxnSpPr/>
          <p:nvPr/>
        </p:nvCxnSpPr>
        <p:spPr>
          <a:xfrm>
            <a:off x="2103120" y="6050280"/>
            <a:ext cx="609600" cy="435344"/>
          </a:xfrm>
          <a:prstGeom prst="line">
            <a:avLst/>
          </a:prstGeom>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mc:Choice xmlns:a14="http://schemas.microsoft.com/office/drawing/2010/main" Requires="a14">
          <p:sp>
            <p:nvSpPr>
              <p:cNvPr id="8" name="Rectangle 7"/>
              <p:cNvSpPr/>
              <p:nvPr/>
            </p:nvSpPr>
            <p:spPr>
              <a:xfrm>
                <a:off x="2318871" y="7543800"/>
                <a:ext cx="1809726" cy="1000338"/>
              </a:xfrm>
              <a:prstGeom prst="rect">
                <a:avLst/>
              </a:prstGeom>
              <a:ln w="57150"/>
            </p:spPr>
            <p:style>
              <a:lnRef idx="2">
                <a:schemeClr val="accent1"/>
              </a:lnRef>
              <a:fillRef idx="1">
                <a:schemeClr val="lt1"/>
              </a:fillRef>
              <a:effectRef idx="0">
                <a:schemeClr val="accent1"/>
              </a:effectRef>
              <a:fontRef idx="minor">
                <a:schemeClr val="dk1"/>
              </a:fontRef>
            </p:style>
            <p:txBody>
              <a:bodyPr wrap="none">
                <a:spAutoFit/>
              </a:bodyPr>
              <a:lstStyle/>
              <a:p>
                <a14:m>
                  <m:oMathPara xmlns:m="http://schemas.openxmlformats.org/officeDocument/2006/math">
                    <m:oMathParaPr>
                      <m:jc m:val="centerGroup"/>
                    </m:oMathParaPr>
                    <m:oMath xmlns:m="http://schemas.openxmlformats.org/officeDocument/2006/math">
                      <m:f>
                        <m:fPr>
                          <m:ctrlPr>
                            <a:rPr lang="en-US" sz="2800" b="1" i="1" smtClean="0">
                              <a:latin typeface="Cambria Math"/>
                              <a:ea typeface="Cambria Math"/>
                            </a:rPr>
                          </m:ctrlPr>
                        </m:fPr>
                        <m:num>
                          <m:rad>
                            <m:radPr>
                              <m:degHide m:val="on"/>
                              <m:ctrlPr>
                                <a:rPr lang="en-US" sz="2800" b="1" i="1">
                                  <a:latin typeface="Cambria Math"/>
                                  <a:ea typeface="Cambria Math"/>
                                </a:rPr>
                              </m:ctrlPr>
                            </m:radPr>
                            <m:deg/>
                            <m:e>
                              <m:r>
                                <a:rPr lang="en-US" sz="2800" b="1" i="1">
                                  <a:latin typeface="Cambria Math"/>
                                  <a:ea typeface="Cambria Math"/>
                                </a:rPr>
                                <m:t>𝟏𝟓</m:t>
                              </m:r>
                            </m:e>
                          </m:rad>
                          <m:r>
                            <a:rPr lang="en-US" sz="2800" b="1" i="1">
                              <a:latin typeface="Cambria Math"/>
                              <a:ea typeface="Cambria Math"/>
                            </a:rPr>
                            <m:t>−</m:t>
                          </m:r>
                          <m:rad>
                            <m:radPr>
                              <m:degHide m:val="on"/>
                              <m:ctrlPr>
                                <a:rPr lang="en-US" sz="2800" b="1" i="1">
                                  <a:latin typeface="Cambria Math"/>
                                  <a:ea typeface="Cambria Math"/>
                                </a:rPr>
                              </m:ctrlPr>
                            </m:radPr>
                            <m:deg/>
                            <m:e>
                              <m:r>
                                <a:rPr lang="en-US" sz="2800" b="1" i="1" smtClean="0">
                                  <a:latin typeface="Cambria Math"/>
                                  <a:ea typeface="Cambria Math"/>
                                </a:rPr>
                                <m:t>𝟕</m:t>
                              </m:r>
                            </m:e>
                          </m:rad>
                        </m:num>
                        <m:den>
                          <m:r>
                            <a:rPr lang="en-US" sz="2800" b="1" i="1">
                              <a:latin typeface="Cambria Math"/>
                              <a:ea typeface="Cambria Math"/>
                            </a:rPr>
                            <m:t>𝟐</m:t>
                          </m:r>
                        </m:den>
                      </m:f>
                    </m:oMath>
                  </m:oMathPara>
                </a14:m>
                <a:endParaRPr lang="en-US" sz="2800" dirty="0"/>
              </a:p>
            </p:txBody>
          </p:sp>
        </mc:Choice>
        <mc:Fallback>
          <p:sp>
            <p:nvSpPr>
              <p:cNvPr id="8" name="Rectangle 7"/>
              <p:cNvSpPr>
                <a:spLocks noRot="1" noChangeAspect="1" noMove="1" noResize="1" noEditPoints="1" noAdjustHandles="1" noChangeArrowheads="1" noChangeShapeType="1" noTextEdit="1"/>
              </p:cNvSpPr>
              <p:nvPr/>
            </p:nvSpPr>
            <p:spPr>
              <a:xfrm>
                <a:off x="2318871" y="7543800"/>
                <a:ext cx="1809726" cy="1000338"/>
              </a:xfrm>
              <a:prstGeom prst="rect">
                <a:avLst/>
              </a:prstGeom>
              <a:blipFill rotWithShape="1">
                <a:blip r:embed="rId5"/>
                <a:stretch>
                  <a:fillRect/>
                </a:stretch>
              </a:blipFill>
              <a:ln w="57150"/>
            </p:spPr>
            <p:txBody>
              <a:bodyPr/>
              <a:lstStyle/>
              <a:p>
                <a:r>
                  <a:rPr lang="en-US">
                    <a:noFill/>
                  </a:rPr>
                  <a:t> </a:t>
                </a:r>
              </a:p>
            </p:txBody>
          </p:sp>
        </mc:Fallback>
      </mc:AlternateContent>
    </p:spTree>
    <p:extLst>
      <p:ext uri="{BB962C8B-B14F-4D97-AF65-F5344CB8AC3E}">
        <p14:creationId xmlns:p14="http://schemas.microsoft.com/office/powerpoint/2010/main" val="2416144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7"/>
                </a:pPr>
                <a:r>
                  <a:rPr lang="en-US" sz="2400" dirty="0"/>
                  <a:t>Simplify completely: </a:t>
                </a:r>
                <a14:m>
                  <m:oMath xmlns:m="http://schemas.openxmlformats.org/officeDocument/2006/math">
                    <m:rad>
                      <m:radPr>
                        <m:degHide m:val="on"/>
                        <m:ctrlPr>
                          <a:rPr lang="en-US" sz="2400" i="1">
                            <a:latin typeface="Cambria Math"/>
                          </a:rPr>
                        </m:ctrlPr>
                      </m:radPr>
                      <m:deg/>
                      <m:e>
                        <m:d>
                          <m:dPr>
                            <m:ctrlPr>
                              <a:rPr lang="en-US" sz="2400" i="1">
                                <a:latin typeface="Cambria Math"/>
                              </a:rPr>
                            </m:ctrlPr>
                          </m:dPr>
                          <m:e>
                            <m:r>
                              <a:rPr lang="en-US" sz="2400" i="1">
                                <a:latin typeface="Cambria Math"/>
                              </a:rPr>
                              <m:t>56928</m:t>
                            </m:r>
                          </m:e>
                        </m:d>
                        <m:d>
                          <m:dPr>
                            <m:ctrlPr>
                              <a:rPr lang="en-US" sz="2400" i="1">
                                <a:latin typeface="Cambria Math"/>
                              </a:rPr>
                            </m:ctrlPr>
                          </m:dPr>
                          <m:e>
                            <m:r>
                              <a:rPr lang="en-US" sz="2400" i="1">
                                <a:latin typeface="Cambria Math"/>
                              </a:rPr>
                              <m:t>56928</m:t>
                            </m:r>
                          </m:e>
                        </m:d>
                        <m:r>
                          <a:rPr lang="en-US" sz="2400" i="1">
                            <a:latin typeface="Cambria Math"/>
                          </a:rPr>
                          <m:t>−(56930)(56926)</m:t>
                        </m:r>
                      </m:e>
                    </m:rad>
                  </m:oMath>
                </a14:m>
                <a:r>
                  <a:rPr lang="en-US" sz="2400" dirty="0"/>
                  <a:t>.</a:t>
                </a:r>
                <a:endParaRPr lang="en-US" sz="2400" dirty="0"/>
              </a:p>
              <a:p>
                <a:pPr marL="0" indent="0">
                  <a:buNone/>
                </a:pPr>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42900" y="609600"/>
                <a:ext cx="6172200" cy="7086599"/>
              </a:xfrm>
              <a:blipFill rotWithShape="1">
                <a:blip r:embed="rId2"/>
                <a:stretch>
                  <a:fillRect l="-1481" t="-775"/>
                </a:stretch>
              </a:blipFill>
            </p:spPr>
            <p:txBody>
              <a:bodyPr/>
              <a:lstStyle/>
              <a:p>
                <a:r>
                  <a:rPr lang="en-US">
                    <a:noFill/>
                  </a:rPr>
                  <a:t> </a:t>
                </a:r>
              </a:p>
            </p:txBody>
          </p:sp>
        </mc:Fallback>
      </mc:AlternateContent>
      <p:sp>
        <p:nvSpPr>
          <p:cNvPr id="65" name="TextBox 64"/>
          <p:cNvSpPr txBox="1"/>
          <p:nvPr/>
        </p:nvSpPr>
        <p:spPr>
          <a:xfrm>
            <a:off x="0" y="7924800"/>
            <a:ext cx="6858000" cy="1200329"/>
          </a:xfrm>
          <a:prstGeom prst="rect">
            <a:avLst/>
          </a:prstGeom>
          <a:noFill/>
        </p:spPr>
        <p:txBody>
          <a:bodyPr wrap="square" rtlCol="0">
            <a:spAutoFit/>
          </a:bodyPr>
          <a:lstStyle/>
          <a:p>
            <a:pPr algn="ctr"/>
            <a:r>
              <a:rPr lang="en-US" b="1" dirty="0" smtClean="0">
                <a:solidFill>
                  <a:srgbClr val="002060"/>
                </a:solidFill>
              </a:rPr>
              <a:t>Note: If the square root is there at the beginning of the problem, it’s okay to take just the positive square root. If you had the square root (to solve and equation of something), you need to keep both plus and minus (unless the solution is extraneous </a:t>
            </a:r>
            <a:r>
              <a:rPr lang="en-US" b="1" dirty="0" smtClean="0">
                <a:solidFill>
                  <a:srgbClr val="002060"/>
                </a:solidFill>
                <a:sym typeface="Wingdings" pitchFamily="2" charset="2"/>
              </a:rPr>
              <a:t>).</a:t>
            </a:r>
            <a:endParaRPr lang="en-US" b="1" baseline="30000" dirty="0">
              <a:solidFill>
                <a:srgbClr val="002060"/>
              </a:solidFill>
            </a:endParaRPr>
          </a:p>
        </p:txBody>
      </p:sp>
      <p:sp>
        <p:nvSpPr>
          <p:cNvPr id="17" name="TextBox 16"/>
          <p:cNvSpPr txBox="1"/>
          <p:nvPr/>
        </p:nvSpPr>
        <p:spPr>
          <a:xfrm>
            <a:off x="685800" y="1598474"/>
            <a:ext cx="5410199" cy="1477328"/>
          </a:xfrm>
          <a:prstGeom prst="rect">
            <a:avLst/>
          </a:prstGeom>
          <a:noFill/>
        </p:spPr>
        <p:txBody>
          <a:bodyPr wrap="square" rtlCol="0">
            <a:spAutoFit/>
          </a:bodyPr>
          <a:lstStyle/>
          <a:p>
            <a:pPr algn="ctr"/>
            <a:r>
              <a:rPr lang="en-US" b="1" dirty="0" smtClean="0">
                <a:solidFill>
                  <a:srgbClr val="7030A0"/>
                </a:solidFill>
              </a:rPr>
              <a:t>At first, this seems like a very hard problem, but just think about what we have been doing… We can simplify the first part. Great. But what about the last half? How do 56930 and 56926 relate to 56928? They’re both 2 away… Let’s show that!</a:t>
            </a:r>
            <a:endParaRPr lang="en-US" b="1" dirty="0">
              <a:solidFill>
                <a:srgbClr val="7030A0"/>
              </a:solidFill>
            </a:endParaRPr>
          </a:p>
        </p:txBody>
      </p:sp>
      <p:sp>
        <p:nvSpPr>
          <p:cNvPr id="40" name="Rectangle 39"/>
          <p:cNvSpPr/>
          <p:nvPr/>
        </p:nvSpPr>
        <p:spPr>
          <a:xfrm>
            <a:off x="3733801" y="6796162"/>
            <a:ext cx="381000" cy="519038"/>
          </a:xfrm>
          <a:prstGeom prst="rect">
            <a:avLst/>
          </a:prstGeom>
          <a:ln w="57150">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accent5">
                  <a:lumMod val="50000"/>
                </a:schemeClr>
              </a:solidFill>
            </a:endParaRPr>
          </a:p>
        </p:txBody>
      </p:sp>
      <p:sp>
        <p:nvSpPr>
          <p:cNvPr id="12" name="TextBox 11"/>
          <p:cNvSpPr txBox="1"/>
          <p:nvPr/>
        </p:nvSpPr>
        <p:spPr>
          <a:xfrm>
            <a:off x="0" y="5943600"/>
            <a:ext cx="6858000" cy="369332"/>
          </a:xfrm>
          <a:prstGeom prst="rect">
            <a:avLst/>
          </a:prstGeom>
          <a:noFill/>
        </p:spPr>
        <p:txBody>
          <a:bodyPr wrap="square" rtlCol="0">
            <a:spAutoFit/>
          </a:bodyPr>
          <a:lstStyle/>
          <a:p>
            <a:pPr algn="ctr"/>
            <a:r>
              <a:rPr lang="en-US" b="1" dirty="0" smtClean="0">
                <a:solidFill>
                  <a:schemeClr val="accent6">
                    <a:lumMod val="75000"/>
                  </a:schemeClr>
                </a:solidFill>
              </a:rPr>
              <a:t>Sometime sure cancels </a:t>
            </a:r>
            <a:r>
              <a:rPr lang="en-US" b="1" dirty="0" smtClean="0">
                <a:solidFill>
                  <a:schemeClr val="accent6">
                    <a:lumMod val="75000"/>
                  </a:schemeClr>
                </a:solidFill>
                <a:sym typeface="Wingdings" pitchFamily="2" charset="2"/>
              </a:rPr>
              <a:t> ! Let’s see what we have left…</a:t>
            </a:r>
            <a:endParaRPr lang="en-US" b="1" dirty="0">
              <a:solidFill>
                <a:schemeClr val="accent6">
                  <a:lumMod val="75000"/>
                </a:schemeClr>
              </a:solidFill>
            </a:endParaRPr>
          </a:p>
        </p:txBody>
      </p:sp>
      <p:sp>
        <p:nvSpPr>
          <p:cNvPr id="18" name="TextBox 17"/>
          <p:cNvSpPr txBox="1"/>
          <p:nvPr/>
        </p:nvSpPr>
        <p:spPr>
          <a:xfrm>
            <a:off x="762000" y="4343400"/>
            <a:ext cx="5334000" cy="369332"/>
          </a:xfrm>
          <a:prstGeom prst="rect">
            <a:avLst/>
          </a:prstGeom>
          <a:noFill/>
        </p:spPr>
        <p:txBody>
          <a:bodyPr wrap="square" rtlCol="0">
            <a:spAutoFit/>
          </a:bodyPr>
          <a:lstStyle/>
          <a:p>
            <a:pPr algn="ctr"/>
            <a:r>
              <a:rPr lang="en-US" b="1" dirty="0" smtClean="0">
                <a:solidFill>
                  <a:schemeClr val="accent2">
                    <a:lumMod val="50000"/>
                  </a:schemeClr>
                </a:solidFill>
              </a:rPr>
              <a:t>Yeah. Difference of squares comes up. A lot. </a:t>
            </a:r>
            <a:endParaRPr lang="en-US" b="1" dirty="0">
              <a:solidFill>
                <a:schemeClr val="accent2">
                  <a:lumMod val="50000"/>
                </a:schemeClr>
              </a:solidFill>
            </a:endParaRPr>
          </a:p>
        </p:txBody>
      </p:sp>
      <mc:AlternateContent xmlns:mc="http://schemas.openxmlformats.org/markup-compatibility/2006">
        <mc:Choice xmlns:a14="http://schemas.microsoft.com/office/drawing/2010/main" Requires="a14">
          <p:sp>
            <p:nvSpPr>
              <p:cNvPr id="4" name="Rectangle 3"/>
              <p:cNvSpPr/>
              <p:nvPr/>
            </p:nvSpPr>
            <p:spPr>
              <a:xfrm>
                <a:off x="228600" y="3276600"/>
                <a:ext cx="3429000" cy="969176"/>
              </a:xfrm>
              <a:prstGeom prst="rect">
                <a:avLst/>
              </a:prstGeom>
            </p:spPr>
            <p:txBody>
              <a:bodyPr>
                <a:spAutoFit/>
              </a:bodyPr>
              <a:lstStyle/>
              <a:p>
                <a14:m>
                  <m:oMathPara xmlns:m="http://schemas.openxmlformats.org/officeDocument/2006/math">
                    <m:oMathParaPr>
                      <m:jc m:val="centerGroup"/>
                    </m:oMathParaPr>
                    <m:oMath xmlns:m="http://schemas.openxmlformats.org/officeDocument/2006/math">
                      <m:rad>
                        <m:radPr>
                          <m:degHide m:val="on"/>
                          <m:ctrlPr>
                            <a:rPr lang="en-US" sz="2800" b="1" smtClean="0">
                              <a:latin typeface="Cambria Math"/>
                            </a:rPr>
                          </m:ctrlPr>
                        </m:radPr>
                        <m:deg/>
                        <m:e>
                          <m:sSup>
                            <m:sSupPr>
                              <m:ctrlPr>
                                <a:rPr lang="en-US" sz="2800" b="1" i="1" smtClean="0">
                                  <a:latin typeface="Cambria Math"/>
                                </a:rPr>
                              </m:ctrlPr>
                            </m:sSupPr>
                            <m:e>
                              <m:r>
                                <a:rPr lang="en-US" sz="2800" b="1" i="1" smtClean="0">
                                  <a:latin typeface="Cambria Math"/>
                                </a:rPr>
                                <m:t>𝟓𝟔𝟗𝟐𝟖</m:t>
                              </m:r>
                            </m:e>
                            <m:sup>
                              <m:r>
                                <a:rPr lang="en-US" sz="2800" b="1" i="1" smtClean="0">
                                  <a:latin typeface="Cambria Math"/>
                                </a:rPr>
                                <m:t>𝟐</m:t>
                              </m:r>
                            </m:sup>
                          </m:sSup>
                          <m:r>
                            <a:rPr lang="en-US" sz="2800" b="1" i="0">
                              <a:latin typeface="Cambria Math"/>
                            </a:rPr>
                            <m:t>−(</m:t>
                          </m:r>
                          <m:r>
                            <a:rPr lang="en-US" sz="2800" b="1" i="0">
                              <a:latin typeface="Cambria Math"/>
                            </a:rPr>
                            <m:t>𝟓𝟔𝟗𝟐</m:t>
                          </m:r>
                          <m:r>
                            <a:rPr lang="en-US" sz="2800" b="1" i="0" smtClean="0">
                              <a:latin typeface="Cambria Math"/>
                            </a:rPr>
                            <m:t>𝟖</m:t>
                          </m:r>
                          <m:r>
                            <a:rPr lang="en-US" sz="2800" b="1" i="0" smtClean="0">
                              <a:latin typeface="Cambria Math"/>
                            </a:rPr>
                            <m:t>+</m:t>
                          </m:r>
                          <m:r>
                            <a:rPr lang="en-US" sz="2800" b="1" i="0" smtClean="0">
                              <a:latin typeface="Cambria Math"/>
                            </a:rPr>
                            <m:t>𝟐</m:t>
                          </m:r>
                          <m:r>
                            <a:rPr lang="en-US" sz="2800" b="1" i="0" smtClean="0">
                              <a:latin typeface="Cambria Math"/>
                            </a:rPr>
                            <m:t>)(</m:t>
                          </m:r>
                          <m:r>
                            <a:rPr lang="en-US" sz="2800" b="1" i="0">
                              <a:latin typeface="Cambria Math"/>
                            </a:rPr>
                            <m:t>𝟓𝟔𝟗𝟐𝟖</m:t>
                          </m:r>
                          <m:r>
                            <a:rPr lang="en-US" sz="2800" b="1" i="0" smtClean="0">
                              <a:latin typeface="Cambria Math"/>
                            </a:rPr>
                            <m:t>−</m:t>
                          </m:r>
                          <m:r>
                            <a:rPr lang="en-US" sz="2800" b="1" i="0" smtClean="0">
                              <a:latin typeface="Cambria Math"/>
                            </a:rPr>
                            <m:t>𝟐</m:t>
                          </m:r>
                          <m:r>
                            <a:rPr lang="en-US" sz="2800" b="1" i="0">
                              <a:latin typeface="Cambria Math"/>
                            </a:rPr>
                            <m:t>)</m:t>
                          </m:r>
                        </m:e>
                      </m:rad>
                    </m:oMath>
                  </m:oMathPara>
                </a14:m>
                <a:endParaRPr lang="en-US" sz="2800" b="1" dirty="0"/>
              </a:p>
            </p:txBody>
          </p:sp>
        </mc:Choice>
        <mc:Fallback>
          <p:sp>
            <p:nvSpPr>
              <p:cNvPr id="4" name="Rectangle 3"/>
              <p:cNvSpPr>
                <a:spLocks noRot="1" noChangeAspect="1" noMove="1" noResize="1" noEditPoints="1" noAdjustHandles="1" noChangeArrowheads="1" noChangeShapeType="1" noTextEdit="1"/>
              </p:cNvSpPr>
              <p:nvPr/>
            </p:nvSpPr>
            <p:spPr>
              <a:xfrm>
                <a:off x="228600" y="3276600"/>
                <a:ext cx="3429000" cy="969176"/>
              </a:xfrm>
              <a:prstGeom prst="rect">
                <a:avLst/>
              </a:prstGeom>
              <a:blipFill rotWithShape="1">
                <a:blip r:embed="rId3"/>
                <a:stretch>
                  <a:fillRect r="-752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Rectangle 13"/>
              <p:cNvSpPr/>
              <p:nvPr/>
            </p:nvSpPr>
            <p:spPr>
              <a:xfrm>
                <a:off x="1143000" y="5029200"/>
                <a:ext cx="4419600" cy="96917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ad>
                        <m:radPr>
                          <m:degHide m:val="on"/>
                          <m:ctrlPr>
                            <a:rPr lang="en-US" sz="2800" b="1" smtClean="0">
                              <a:latin typeface="Cambria Math"/>
                            </a:rPr>
                          </m:ctrlPr>
                        </m:radPr>
                        <m:deg/>
                        <m:e>
                          <m:sSup>
                            <m:sSupPr>
                              <m:ctrlPr>
                                <a:rPr lang="en-US" sz="2800" b="1" i="1" smtClean="0">
                                  <a:latin typeface="Cambria Math"/>
                                </a:rPr>
                              </m:ctrlPr>
                            </m:sSupPr>
                            <m:e>
                              <m:r>
                                <a:rPr lang="en-US" sz="2800" b="1" i="1" smtClean="0">
                                  <a:latin typeface="Cambria Math"/>
                                </a:rPr>
                                <m:t>𝟓𝟔𝟗𝟐𝟖</m:t>
                              </m:r>
                            </m:e>
                            <m:sup>
                              <m:r>
                                <a:rPr lang="en-US" sz="2800" b="1" i="1" smtClean="0">
                                  <a:latin typeface="Cambria Math"/>
                                </a:rPr>
                                <m:t>𝟐</m:t>
                              </m:r>
                            </m:sup>
                          </m:sSup>
                          <m:r>
                            <a:rPr lang="en-US" sz="2800" b="1" i="0">
                              <a:latin typeface="Cambria Math"/>
                            </a:rPr>
                            <m:t>−(</m:t>
                          </m:r>
                          <m:r>
                            <a:rPr lang="en-US" sz="2800" b="1" i="0">
                              <a:latin typeface="Cambria Math"/>
                            </a:rPr>
                            <m:t>𝟓𝟔𝟗𝟐</m:t>
                          </m:r>
                          <m:sSup>
                            <m:sSupPr>
                              <m:ctrlPr>
                                <a:rPr lang="en-US" sz="2800" b="1" i="1" smtClean="0">
                                  <a:latin typeface="Cambria Math"/>
                                </a:rPr>
                              </m:ctrlPr>
                            </m:sSupPr>
                            <m:e>
                              <m:r>
                                <a:rPr lang="en-US" sz="2800" b="1" i="1" smtClean="0">
                                  <a:latin typeface="Cambria Math"/>
                                </a:rPr>
                                <m:t>𝟖</m:t>
                              </m:r>
                            </m:e>
                            <m:sup>
                              <m:r>
                                <a:rPr lang="en-US" sz="2800" b="1" i="1" smtClean="0">
                                  <a:latin typeface="Cambria Math"/>
                                </a:rPr>
                                <m:t>𝟐</m:t>
                              </m:r>
                            </m:sup>
                          </m:sSup>
                          <m:r>
                            <a:rPr lang="en-US" sz="2800" b="1" i="0" smtClean="0">
                              <a:latin typeface="Cambria Math"/>
                            </a:rPr>
                            <m:t>−</m:t>
                          </m:r>
                          <m:sSup>
                            <m:sSupPr>
                              <m:ctrlPr>
                                <a:rPr lang="en-US" sz="2800" b="1" i="1" smtClean="0">
                                  <a:latin typeface="Cambria Math"/>
                                </a:rPr>
                              </m:ctrlPr>
                            </m:sSupPr>
                            <m:e>
                              <m:r>
                                <a:rPr lang="en-US" sz="2800" b="1" i="1" smtClean="0">
                                  <a:latin typeface="Cambria Math"/>
                                </a:rPr>
                                <m:t>𝟐</m:t>
                              </m:r>
                            </m:e>
                            <m:sup>
                              <m:r>
                                <a:rPr lang="en-US" sz="2800" b="1" i="1" smtClean="0">
                                  <a:latin typeface="Cambria Math"/>
                                </a:rPr>
                                <m:t>𝟐</m:t>
                              </m:r>
                            </m:sup>
                          </m:sSup>
                        </m:e>
                      </m:rad>
                      <m:r>
                        <a:rPr lang="en-US" sz="2800" b="1" i="0" smtClean="0">
                          <a:latin typeface="Cambria Math"/>
                        </a:rPr>
                        <m:t>)</m:t>
                      </m:r>
                    </m:oMath>
                  </m:oMathPara>
                </a14:m>
                <a:endParaRPr lang="en-US" sz="2800" b="1" dirty="0"/>
              </a:p>
            </p:txBody>
          </p:sp>
        </mc:Choice>
        <mc:Fallback>
          <p:sp>
            <p:nvSpPr>
              <p:cNvPr id="14" name="Rectangle 13"/>
              <p:cNvSpPr>
                <a:spLocks noRot="1" noChangeAspect="1" noMove="1" noResize="1" noEditPoints="1" noAdjustHandles="1" noChangeArrowheads="1" noChangeShapeType="1" noTextEdit="1"/>
              </p:cNvSpPr>
              <p:nvPr/>
            </p:nvSpPr>
            <p:spPr>
              <a:xfrm>
                <a:off x="1143000" y="5029200"/>
                <a:ext cx="4419600" cy="96917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Rectangle 14"/>
              <p:cNvSpPr/>
              <p:nvPr/>
            </p:nvSpPr>
            <p:spPr>
              <a:xfrm>
                <a:off x="1143000" y="6678615"/>
                <a:ext cx="4419600" cy="636585"/>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ad>
                        <m:radPr>
                          <m:degHide m:val="on"/>
                          <m:ctrlPr>
                            <a:rPr lang="en-US" sz="2800" b="1" smtClean="0">
                              <a:latin typeface="Cambria Math"/>
                            </a:rPr>
                          </m:ctrlPr>
                        </m:radPr>
                        <m:deg/>
                        <m:e>
                          <m:sSup>
                            <m:sSupPr>
                              <m:ctrlPr>
                                <a:rPr lang="en-US" sz="2800" b="1" i="1" smtClean="0">
                                  <a:latin typeface="Cambria Math"/>
                                </a:rPr>
                              </m:ctrlPr>
                            </m:sSupPr>
                            <m:e>
                              <m:r>
                                <a:rPr lang="en-US" sz="2800" b="1" i="1" smtClean="0">
                                  <a:latin typeface="Cambria Math"/>
                                </a:rPr>
                                <m:t>𝟐</m:t>
                              </m:r>
                            </m:e>
                            <m:sup>
                              <m:r>
                                <a:rPr lang="en-US" sz="2800" b="1" i="1" smtClean="0">
                                  <a:latin typeface="Cambria Math"/>
                                </a:rPr>
                                <m:t>𝟐</m:t>
                              </m:r>
                            </m:sup>
                          </m:sSup>
                        </m:e>
                      </m:rad>
                      <m:r>
                        <a:rPr lang="en-US" sz="2800" b="1" i="0" smtClean="0">
                          <a:latin typeface="Cambria Math"/>
                        </a:rPr>
                        <m:t>=</m:t>
                      </m:r>
                      <m:r>
                        <a:rPr lang="en-US" sz="2800" b="1" i="0" smtClean="0">
                          <a:latin typeface="Cambria Math"/>
                        </a:rPr>
                        <m:t>𝟐</m:t>
                      </m:r>
                    </m:oMath>
                  </m:oMathPara>
                </a14:m>
                <a:endParaRPr lang="en-US" sz="2800" b="1" dirty="0"/>
              </a:p>
            </p:txBody>
          </p:sp>
        </mc:Choice>
        <mc:Fallback>
          <p:sp>
            <p:nvSpPr>
              <p:cNvPr id="15" name="Rectangle 14"/>
              <p:cNvSpPr>
                <a:spLocks noRot="1" noChangeAspect="1" noMove="1" noResize="1" noEditPoints="1" noAdjustHandles="1" noChangeArrowheads="1" noChangeShapeType="1" noTextEdit="1"/>
              </p:cNvSpPr>
              <p:nvPr/>
            </p:nvSpPr>
            <p:spPr>
              <a:xfrm>
                <a:off x="1143000" y="6678615"/>
                <a:ext cx="4419600" cy="636585"/>
              </a:xfrm>
              <a:prstGeom prst="rect">
                <a:avLst/>
              </a:prstGeom>
              <a:blipFill rotWithShape="1">
                <a:blip r:embed="rId5"/>
                <a:stretch>
                  <a:fillRect/>
                </a:stretch>
              </a:blipFill>
            </p:spPr>
            <p:txBody>
              <a:bodyPr/>
              <a:lstStyle/>
              <a:p>
                <a:r>
                  <a:rPr lang="en-US">
                    <a:noFill/>
                  </a:rPr>
                  <a:t> </a:t>
                </a:r>
              </a:p>
            </p:txBody>
          </p:sp>
        </mc:Fallback>
      </mc:AlternateContent>
      <p:cxnSp>
        <p:nvCxnSpPr>
          <p:cNvPr id="6" name="Straight Connector 5"/>
          <p:cNvCxnSpPr/>
          <p:nvPr/>
        </p:nvCxnSpPr>
        <p:spPr>
          <a:xfrm>
            <a:off x="1447800" y="5410200"/>
            <a:ext cx="1219200" cy="304800"/>
          </a:xfrm>
          <a:prstGeom prst="line">
            <a:avLst/>
          </a:prstGeom>
        </p:spPr>
        <p:style>
          <a:lnRef idx="3">
            <a:schemeClr val="accent1"/>
          </a:lnRef>
          <a:fillRef idx="0">
            <a:schemeClr val="accent1"/>
          </a:fillRef>
          <a:effectRef idx="2">
            <a:schemeClr val="accent1"/>
          </a:effectRef>
          <a:fontRef idx="minor">
            <a:schemeClr val="tx1"/>
          </a:fontRef>
        </p:style>
      </p:cxnSp>
      <p:cxnSp>
        <p:nvCxnSpPr>
          <p:cNvPr id="21" name="Straight Connector 20"/>
          <p:cNvCxnSpPr/>
          <p:nvPr/>
        </p:nvCxnSpPr>
        <p:spPr>
          <a:xfrm>
            <a:off x="3276600" y="5410200"/>
            <a:ext cx="1219200" cy="30480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8042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1562</TotalTime>
  <Words>1739</Words>
  <Application>Microsoft Office PowerPoint</Application>
  <PresentationFormat>On-screen Show (4:3)</PresentationFormat>
  <Paragraphs>142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Factoring is Awesome 9/6/11 (from random tests that I don’t care to disclose at 3:00 am but I still want to credit them)</vt:lpstr>
      <vt:lpstr>Factoring is Awesome</vt:lpstr>
      <vt:lpstr>Key</vt:lpstr>
      <vt:lpstr>Key</vt:lpstr>
      <vt:lpstr>Key</vt:lpstr>
      <vt:lpstr>Key</vt:lpstr>
      <vt:lpstr>Key</vt:lpstr>
      <vt:lpstr>Key</vt:lpstr>
      <vt:lpstr>Key</vt:lpstr>
      <vt:lpstr>Key</vt:lpstr>
      <vt:lpstr>Key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Math Team! (from Lassiter 2009)</dc:title>
  <dc:creator>Shusha</dc:creator>
  <cp:lastModifiedBy>Shusha</cp:lastModifiedBy>
  <cp:revision>87</cp:revision>
  <dcterms:created xsi:type="dcterms:W3CDTF">2011-08-15T02:22:21Z</dcterms:created>
  <dcterms:modified xsi:type="dcterms:W3CDTF">2011-09-10T13:13:21Z</dcterms:modified>
</cp:coreProperties>
</file>