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706" y="-15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10/23/2011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10/23/2011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10/23/2011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10/23/2011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Counting &amp; Statistics</a:t>
            </a:r>
            <a:r>
              <a:rPr lang="en-US" dirty="0" smtClean="0"/>
              <a:t/>
            </a:r>
            <a:br>
              <a:rPr lang="en-US" dirty="0" smtClean="0"/>
            </a:br>
            <a:r>
              <a:rPr lang="en-US" sz="1300" dirty="0" smtClean="0"/>
              <a:t>10</a:t>
            </a:r>
            <a:r>
              <a:rPr lang="en-US" sz="1300" dirty="0" smtClean="0"/>
              <a:t>/24/11 (I actually could take the time to cite… I finished my LA essay, but I am too lazy…)</a:t>
            </a:r>
            <a:endParaRPr lang="en-US" sz="1300" dirty="0"/>
          </a:p>
        </p:txBody>
      </p:sp>
      <p:sp>
        <p:nvSpPr>
          <p:cNvPr id="5" name="Content Placeholder 4"/>
          <p:cNvSpPr>
            <a:spLocks noGrp="1"/>
          </p:cNvSpPr>
          <p:nvPr>
            <p:ph idx="1"/>
          </p:nvPr>
        </p:nvSpPr>
        <p:spPr>
          <a:xfrm>
            <a:off x="381000" y="1219200"/>
            <a:ext cx="6019800" cy="7543800"/>
          </a:xfrm>
        </p:spPr>
        <p:txBody>
          <a:bodyPr>
            <a:normAutofit/>
          </a:bodyPr>
          <a:lstStyle/>
          <a:p>
            <a:pPr marL="514350" indent="-514350">
              <a:buFont typeface="+mj-lt"/>
              <a:buAutoNum type="arabicPeriod"/>
            </a:pPr>
            <a:r>
              <a:rPr lang="en-US" sz="1800" dirty="0" smtClean="0"/>
              <a:t>A basketball player scores an average of 18.6 points per game for five games. How many points must he score in the next game to raise his average to 20 points per game?</a:t>
            </a:r>
            <a:endParaRPr lang="en-US" sz="1800" dirty="0" smtClean="0"/>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Two numbers x and y have a geometric mean of 12 and an arithmetic mean of 12.5. Find x</a:t>
            </a:r>
            <a:r>
              <a:rPr lang="en-US" sz="1800" baseline="30000" dirty="0" smtClean="0"/>
              <a:t>2</a:t>
            </a:r>
            <a:r>
              <a:rPr lang="en-US" sz="1800" dirty="0" smtClean="0"/>
              <a:t> + y</a:t>
            </a:r>
            <a:r>
              <a:rPr lang="en-US" sz="1800" baseline="30000" dirty="0" smtClean="0"/>
              <a:t>2</a:t>
            </a:r>
            <a:r>
              <a:rPr lang="en-US" sz="1800" dirty="0" smtClean="0"/>
              <a:t>.</a:t>
            </a:r>
          </a:p>
          <a:p>
            <a:pPr marL="514350" indent="-514350">
              <a:buFont typeface="+mj-lt"/>
              <a:buAutoNum type="arabicPeriod"/>
            </a:pPr>
            <a:endParaRPr lang="en-US" sz="1800" dirty="0" smtClean="0"/>
          </a:p>
          <a:p>
            <a:pPr marL="514350" indent="-514350">
              <a:buFont typeface="+mj-lt"/>
              <a:buAutoNum type="arabicPeriod"/>
            </a:pPr>
            <a:endParaRPr lang="en-US" sz="1800" dirty="0"/>
          </a:p>
          <a:p>
            <a:pPr marL="514350" indent="-514350">
              <a:buFont typeface="+mj-lt"/>
              <a:buAutoNum type="arabicPeriod"/>
            </a:pPr>
            <a:r>
              <a:rPr lang="en-US" sz="1800" dirty="0" smtClean="0"/>
              <a:t>Ignatius plays a game in which he chooses at random from a penny, a nickel, a dime, and a quarter. How much can he pay to play and still break even?</a:t>
            </a:r>
            <a:endParaRPr lang="en-US" sz="1800" dirty="0"/>
          </a:p>
          <a:p>
            <a:pPr marL="0" indent="0">
              <a:buNone/>
            </a:pPr>
            <a:endParaRPr lang="en-US" sz="1800" dirty="0" smtClean="0"/>
          </a:p>
          <a:p>
            <a:pPr marL="514350" indent="-514350">
              <a:buFont typeface="+mj-lt"/>
              <a:buAutoNum type="arabicPeriod"/>
            </a:pPr>
            <a:endParaRPr lang="en-US" sz="1800" dirty="0" smtClean="0"/>
          </a:p>
          <a:p>
            <a:pPr>
              <a:buFont typeface="+mj-lt"/>
              <a:buAutoNum type="arabicPeriod" startAt="4"/>
            </a:pPr>
            <a:r>
              <a:rPr lang="en-US" sz="1800" dirty="0" smtClean="0"/>
              <a:t>How many ordered sets  of three of the seven Percy Jackson books are there if </a:t>
            </a:r>
            <a:r>
              <a:rPr lang="en-US" sz="1800" u="sng" dirty="0" smtClean="0"/>
              <a:t>The Lightning Thief</a:t>
            </a:r>
            <a:r>
              <a:rPr lang="en-US" sz="1800" dirty="0" smtClean="0"/>
              <a:t> must be included?</a:t>
            </a:r>
            <a:endParaRPr lang="en-US" sz="1800" dirty="0" smtClean="0"/>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r>
              <a:rPr lang="en-US" sz="1800" dirty="0" smtClean="0"/>
              <a:t>How many ways can the future dictator THE SUSHINATOR choose four of the seven continents to take over? (Don’t worry, I will get all of them eventually.)</a:t>
            </a:r>
            <a:endParaRPr lang="en-US" sz="1800" baseline="30000" dirty="0" smtClean="0"/>
          </a:p>
          <a:p>
            <a:pPr marL="0" indent="0">
              <a:buNone/>
            </a:pPr>
            <a:endParaRPr lang="en-US" sz="1800" dirty="0" smtClean="0"/>
          </a:p>
          <a:p>
            <a:pPr>
              <a:buFont typeface="+mj-lt"/>
              <a:buAutoNum type="arabicPeriod" startAt="4"/>
            </a:pPr>
            <a:endParaRPr lang="en-US" sz="1800" dirty="0" smtClean="0"/>
          </a:p>
        </p:txBody>
      </p:sp>
    </p:spTree>
    <p:extLst>
      <p:ext uri="{BB962C8B-B14F-4D97-AF65-F5344CB8AC3E}">
        <p14:creationId xmlns:p14="http://schemas.microsoft.com/office/powerpoint/2010/main" val="126092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Counting &amp; Statistics</a:t>
            </a:r>
            <a:br>
              <a:rPr lang="en-US" dirty="0" smtClean="0"/>
            </a:br>
            <a:r>
              <a:rPr lang="en-US" sz="1300" dirty="0"/>
              <a:t>10/24/11 (I actually could take the time to cite… I finished my LA essay, but I am too lazy</a:t>
            </a:r>
            <a:r>
              <a:rPr lang="en-US" sz="1300" dirty="0" smtClean="0"/>
              <a:t>…)</a:t>
            </a:r>
            <a:endParaRPr lang="en-US" sz="1300"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381000" y="1219200"/>
                <a:ext cx="6172200" cy="7543800"/>
              </a:xfrm>
            </p:spPr>
            <p:txBody>
              <a:bodyPr>
                <a:normAutofit/>
              </a:bodyPr>
              <a:lstStyle/>
              <a:p>
                <a:pPr marL="514350" indent="-514350">
                  <a:buFont typeface="+mj-lt"/>
                  <a:buAutoNum type="arabicPeriod" startAt="6"/>
                </a:pPr>
                <a:r>
                  <a:rPr lang="en-US" sz="1800" dirty="0" smtClean="0"/>
                  <a:t>Evaluate </a:t>
                </a:r>
                <a14:m>
                  <m:oMath xmlns:m="http://schemas.openxmlformats.org/officeDocument/2006/math">
                    <m:f>
                      <m:fPr>
                        <m:ctrlPr>
                          <a:rPr lang="en-US" sz="1800" i="1" smtClean="0">
                            <a:latin typeface="Cambria Math"/>
                          </a:rPr>
                        </m:ctrlPr>
                      </m:fPr>
                      <m:num>
                        <m:d>
                          <m:dPr>
                            <m:ctrlPr>
                              <a:rPr lang="en-US" sz="1800" i="1" smtClean="0">
                                <a:latin typeface="Cambria Math"/>
                              </a:rPr>
                            </m:ctrlPr>
                          </m:dPr>
                          <m:e>
                            <m:m>
                              <m:mPr>
                                <m:mcs>
                                  <m:mc>
                                    <m:mcPr>
                                      <m:count m:val="1"/>
                                      <m:mcJc m:val="center"/>
                                    </m:mcPr>
                                  </m:mc>
                                </m:mcs>
                                <m:ctrlPr>
                                  <a:rPr lang="en-US" sz="1800" i="1" smtClean="0">
                                    <a:latin typeface="Cambria Math"/>
                                  </a:rPr>
                                </m:ctrlPr>
                              </m:mPr>
                              <m:mr>
                                <m:e>
                                  <m:r>
                                    <m:rPr>
                                      <m:brk m:alnAt="7"/>
                                    </m:rPr>
                                    <a:rPr lang="en-US" sz="1800" b="0" i="1" smtClean="0">
                                      <a:latin typeface="Cambria Math"/>
                                    </a:rPr>
                                    <m:t>10</m:t>
                                  </m:r>
                                </m:e>
                              </m:mr>
                              <m:mr>
                                <m:e>
                                  <m:r>
                                    <a:rPr lang="en-US" sz="1800" b="0" i="1" smtClean="0">
                                      <a:latin typeface="Cambria Math"/>
                                    </a:rPr>
                                    <m:t>8</m:t>
                                  </m:r>
                                </m:e>
                              </m:mr>
                            </m:m>
                          </m:e>
                        </m:d>
                        <m:d>
                          <m:dPr>
                            <m:ctrlPr>
                              <a:rPr lang="en-US" sz="1800" i="1" smtClean="0">
                                <a:latin typeface="Cambria Math"/>
                              </a:rPr>
                            </m:ctrlPr>
                          </m:dPr>
                          <m:e>
                            <m:m>
                              <m:mPr>
                                <m:mcs>
                                  <m:mc>
                                    <m:mcPr>
                                      <m:count m:val="1"/>
                                      <m:mcJc m:val="center"/>
                                    </m:mcPr>
                                  </m:mc>
                                </m:mcs>
                                <m:ctrlPr>
                                  <a:rPr lang="en-US" sz="1800" i="1" smtClean="0">
                                    <a:latin typeface="Cambria Math"/>
                                  </a:rPr>
                                </m:ctrlPr>
                              </m:mPr>
                              <m:mr>
                                <m:e>
                                  <m:r>
                                    <m:rPr>
                                      <m:brk m:alnAt="7"/>
                                    </m:rPr>
                                    <a:rPr lang="en-US" sz="1800" b="0" i="1" smtClean="0">
                                      <a:latin typeface="Cambria Math"/>
                                    </a:rPr>
                                    <m:t>6</m:t>
                                  </m:r>
                                </m:e>
                              </m:mr>
                              <m:mr>
                                <m:e>
                                  <m:r>
                                    <a:rPr lang="en-US" sz="1800" b="0" i="1" smtClean="0">
                                      <a:latin typeface="Cambria Math"/>
                                    </a:rPr>
                                    <m:t>2</m:t>
                                  </m:r>
                                </m:e>
                              </m:mr>
                            </m:m>
                          </m:e>
                        </m:d>
                      </m:num>
                      <m:den>
                        <m:d>
                          <m:dPr>
                            <m:ctrlPr>
                              <a:rPr lang="en-US" sz="1800" i="1" smtClean="0">
                                <a:latin typeface="Cambria Math"/>
                              </a:rPr>
                            </m:ctrlPr>
                          </m:dPr>
                          <m:e>
                            <m:m>
                              <m:mPr>
                                <m:mcs>
                                  <m:mc>
                                    <m:mcPr>
                                      <m:count m:val="1"/>
                                      <m:mcJc m:val="center"/>
                                    </m:mcPr>
                                  </m:mc>
                                </m:mcs>
                                <m:ctrlPr>
                                  <a:rPr lang="en-US" sz="1800" i="1" smtClean="0">
                                    <a:latin typeface="Cambria Math"/>
                                  </a:rPr>
                                </m:ctrlPr>
                              </m:mPr>
                              <m:mr>
                                <m:e>
                                  <m:r>
                                    <m:rPr>
                                      <m:brk m:alnAt="7"/>
                                    </m:rPr>
                                    <a:rPr lang="en-US" sz="1800" b="0" i="1" smtClean="0">
                                      <a:latin typeface="Cambria Math"/>
                                    </a:rPr>
                                    <m:t>7</m:t>
                                  </m:r>
                                </m:e>
                              </m:mr>
                              <m:mr>
                                <m:e>
                                  <m:r>
                                    <a:rPr lang="en-US" sz="1800" b="0" i="1" smtClean="0">
                                      <a:latin typeface="Cambria Math"/>
                                    </a:rPr>
                                    <m:t>4</m:t>
                                  </m:r>
                                </m:e>
                              </m:mr>
                            </m:m>
                          </m:e>
                        </m:d>
                      </m:den>
                    </m:f>
                  </m:oMath>
                </a14:m>
                <a:r>
                  <a:rPr lang="en-US" sz="1800" dirty="0" smtClean="0"/>
                  <a:t>.</a:t>
                </a:r>
                <a:endParaRPr lang="en-US" sz="1800" dirty="0"/>
              </a:p>
              <a:p>
                <a:pPr marL="514350" indent="-514350">
                  <a:buFont typeface="+mj-lt"/>
                  <a:buAutoNum type="arabicPeriod" startAt="6"/>
                </a:pPr>
                <a:endParaRPr lang="en-US" sz="1800" dirty="0"/>
              </a:p>
              <a:p>
                <a:pPr marL="514350" indent="-514350">
                  <a:buFont typeface="+mj-lt"/>
                  <a:buAutoNum type="arabicPeriod" startAt="6"/>
                </a:pPr>
                <a:r>
                  <a:rPr lang="en-US" sz="1800" dirty="0" smtClean="0"/>
                  <a:t>How many ways can the letters in YESTERDAY WAS </a:t>
                </a:r>
                <a:r>
                  <a:rPr lang="en-US" sz="1800" dirty="0" err="1" smtClean="0"/>
                  <a:t>AKSHAYA’S</a:t>
                </a:r>
                <a:r>
                  <a:rPr lang="en-US" sz="1800" dirty="0" smtClean="0"/>
                  <a:t> BIRTHDAY be arranged? (Disregard the apostrophe.)</a:t>
                </a:r>
                <a:endParaRPr lang="en-US" sz="1800" dirty="0"/>
              </a:p>
              <a:p>
                <a:pPr marL="514350" indent="-514350">
                  <a:buFont typeface="+mj-lt"/>
                  <a:buAutoNum type="arabicPeriod" startAt="6"/>
                </a:pPr>
                <a:endParaRPr lang="en-US" sz="1800" dirty="0" smtClean="0"/>
              </a:p>
              <a:p>
                <a:pPr marL="514350" indent="-514350">
                  <a:buFont typeface="+mj-lt"/>
                  <a:buAutoNum type="arabicPeriod" startAt="6"/>
                </a:pPr>
                <a:endParaRPr lang="en-US" sz="1800" dirty="0" smtClean="0"/>
              </a:p>
              <a:p>
                <a:pPr marL="514350" indent="-514350">
                  <a:buFont typeface="+mj-lt"/>
                  <a:buAutoNum type="arabicPeriod" startAt="6"/>
                </a:pPr>
                <a:endParaRPr lang="en-US" sz="1800" dirty="0"/>
              </a:p>
              <a:p>
                <a:pPr marL="514350" indent="-514350">
                  <a:buFont typeface="+mj-lt"/>
                  <a:buAutoNum type="arabicPeriod" startAt="6"/>
                </a:pPr>
                <a:r>
                  <a:rPr lang="en-US" sz="1800" dirty="0" smtClean="0"/>
                  <a:t>Find the sum of all four-digit positive palindromes. </a:t>
                </a:r>
              </a:p>
              <a:p>
                <a:pPr marL="514350" indent="-514350">
                  <a:buFont typeface="+mj-lt"/>
                  <a:buAutoNum type="arabicPeriod" startAt="6"/>
                </a:pPr>
                <a:endParaRPr lang="en-US" sz="1800" dirty="0" smtClean="0"/>
              </a:p>
              <a:p>
                <a:pPr marL="514350" indent="-514350">
                  <a:buFont typeface="+mj-lt"/>
                  <a:buAutoNum type="arabicPeriod" startAt="6"/>
                </a:pPr>
                <a:endParaRPr lang="en-US" sz="1800" dirty="0"/>
              </a:p>
              <a:p>
                <a:pPr marL="514350" indent="-514350">
                  <a:buFont typeface="+mj-lt"/>
                  <a:buAutoNum type="arabicPeriod" startAt="6"/>
                </a:pPr>
                <a:endParaRPr lang="en-US" sz="1800" dirty="0" smtClean="0"/>
              </a:p>
              <a:p>
                <a:pPr marL="514350" indent="-514350">
                  <a:buFont typeface="+mj-lt"/>
                  <a:buAutoNum type="arabicPeriod" startAt="6"/>
                </a:pPr>
                <a:r>
                  <a:rPr lang="en-US" sz="1800" dirty="0" smtClean="0"/>
                  <a:t>Find the greatest integer n for which 12</a:t>
                </a:r>
                <a:r>
                  <a:rPr lang="en-US" sz="1800" baseline="30000" dirty="0" smtClean="0"/>
                  <a:t>n</a:t>
                </a:r>
                <a:r>
                  <a:rPr lang="en-US" sz="1800" dirty="0" smtClean="0"/>
                  <a:t> evenly divides 20!</a:t>
                </a:r>
                <a:endParaRPr lang="en-US" sz="1800" dirty="0" smtClean="0"/>
              </a:p>
              <a:p>
                <a:pPr marL="514350" indent="-514350">
                  <a:buFont typeface="+mj-lt"/>
                  <a:buAutoNum type="arabicPeriod" startAt="6"/>
                </a:pPr>
                <a:endParaRPr lang="en-US" sz="1800" dirty="0"/>
              </a:p>
              <a:p>
                <a:pPr marL="514350" indent="-514350">
                  <a:buFont typeface="+mj-lt"/>
                  <a:buAutoNum type="arabicPeriod" startAt="6"/>
                </a:pPr>
                <a:endParaRPr lang="en-US" sz="1800" dirty="0" smtClean="0"/>
              </a:p>
              <a:p>
                <a:pPr marL="514350" indent="-514350">
                  <a:buFont typeface="+mj-lt"/>
                  <a:buAutoNum type="arabicPeriod" startAt="10"/>
                </a:pPr>
                <a:r>
                  <a:rPr lang="en-US" sz="1800" dirty="0" smtClean="0"/>
                  <a:t>Classic. Pretend Brookwood has 100 lockers. I </a:t>
                </a:r>
                <a:r>
                  <a:rPr lang="en-US" sz="1800" dirty="0" smtClean="0"/>
                  <a:t>open all the lockers. Kim comes and closes every locker that is a multiple of two. </a:t>
                </a:r>
                <a:r>
                  <a:rPr lang="en-US" sz="1800" dirty="0" err="1" smtClean="0"/>
                  <a:t>Niti</a:t>
                </a:r>
                <a:r>
                  <a:rPr lang="en-US" sz="1800" dirty="0" smtClean="0"/>
                  <a:t> reverses every third locker. (If it was open, she closes it and vice versa). What lockers will still be open if the pattern continues until somebody opens/closes the lockers that are the multiples of 100? </a:t>
                </a:r>
                <a:endParaRPr lang="en-US" sz="1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381000" y="1219200"/>
                <a:ext cx="6172200" cy="7543800"/>
              </a:xfrm>
              <a:blipFill rotWithShape="1">
                <a:blip r:embed="rId2"/>
                <a:stretch>
                  <a:fillRect l="-889" r="-593"/>
                </a:stretch>
              </a:blipFill>
            </p:spPr>
            <p:txBody>
              <a:bodyPr/>
              <a:lstStyle/>
              <a:p>
                <a:r>
                  <a:rPr lang="en-US">
                    <a:noFill/>
                  </a:rPr>
                  <a:t> </a:t>
                </a:r>
              </a:p>
            </p:txBody>
          </p:sp>
        </mc:Fallback>
      </mc:AlternateContent>
    </p:spTree>
    <p:extLst>
      <p:ext uri="{BB962C8B-B14F-4D97-AF65-F5344CB8AC3E}">
        <p14:creationId xmlns:p14="http://schemas.microsoft.com/office/powerpoint/2010/main" val="3915207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275</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Counting &amp; Statistics 10/24/11 (I actually could take the time to cite… I finished my LA essay, but I am too lazy…)</vt:lpstr>
      <vt:lpstr>Counting &amp; Statistics 10/24/11 (I actually could take the time to cite… I finished my LA essay, but I am too lazy…)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48</cp:revision>
  <dcterms:created xsi:type="dcterms:W3CDTF">2011-08-15T02:22:21Z</dcterms:created>
  <dcterms:modified xsi:type="dcterms:W3CDTF">2011-10-24T01:49:34Z</dcterms:modified>
</cp:coreProperties>
</file>